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s/slide76.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83.xml" ContentType="application/vnd.openxmlformats-officedocument.presentationml.slide+xml"/>
  <Override PartName="/ppt/slideLayouts/slideLayout6.xml" ContentType="application/vnd.openxmlformats-officedocument.presentationml.slideLayout+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s/slide79.xml" ContentType="application/vnd.openxmlformats-officedocument.presentationml.slide+xml"/>
  <Override PartName="/ppt/slides/slide7.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68.xml" ContentType="application/vnd.openxmlformats-officedocument.presentationml.slide+xml"/>
  <Override PartName="/ppt/slides/slide77.xml" ContentType="application/vnd.openxmlformats-officedocument.presentationml.slide+xml"/>
  <Override PartName="/ppt/slides/slide88.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s/slide66.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slides/slide64.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Override PartName="/ppt/slides/slide71.xml" ContentType="application/vnd.openxmlformats-officedocument.presentationml.slide+xml"/>
  <Override PartName="/ppt/slides/slide80.xml" ContentType="application/vnd.openxmlformats-officedocument.presentationml.slide+xml"/>
  <Override PartName="/ppt/slides/slide82.xml" ContentType="application/vnd.openxmlformats-officedocument.presentationml.slide+xml"/>
  <Override PartName="/ppt/slideLayouts/slideLayout3.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Override PartName="/ppt/slideLayouts/slideLayout10.xml" ContentType="application/vnd.openxmlformats-officedocument.presentationml.slideLayout+xml"/>
  <Default Extension="gif" ContentType="image/gif"/>
  <Override PartName="/ppt/slides/slide89.xml" ContentType="application/vnd.openxmlformats-officedocument.presentationml.slide+xml"/>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slides/slide78.xml" ContentType="application/vnd.openxmlformats-officedocument.presentationml.slide+xml"/>
  <Override PartName="/ppt/slides/slide87.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92"/>
  </p:notesMasterIdLst>
  <p:sldIdLst>
    <p:sldId id="256" r:id="rId2"/>
    <p:sldId id="257" r:id="rId3"/>
    <p:sldId id="258" r:id="rId4"/>
    <p:sldId id="259" r:id="rId5"/>
    <p:sldId id="260" r:id="rId6"/>
    <p:sldId id="271" r:id="rId7"/>
    <p:sldId id="311" r:id="rId8"/>
    <p:sldId id="317" r:id="rId9"/>
    <p:sldId id="327" r:id="rId10"/>
    <p:sldId id="334" r:id="rId11"/>
    <p:sldId id="335" r:id="rId12"/>
    <p:sldId id="315" r:id="rId13"/>
    <p:sldId id="316" r:id="rId14"/>
    <p:sldId id="328" r:id="rId15"/>
    <p:sldId id="329" r:id="rId16"/>
    <p:sldId id="301" r:id="rId17"/>
    <p:sldId id="302" r:id="rId18"/>
    <p:sldId id="332" r:id="rId19"/>
    <p:sldId id="333" r:id="rId20"/>
    <p:sldId id="303" r:id="rId21"/>
    <p:sldId id="304" r:id="rId22"/>
    <p:sldId id="305" r:id="rId23"/>
    <p:sldId id="306" r:id="rId24"/>
    <p:sldId id="307" r:id="rId25"/>
    <p:sldId id="265" r:id="rId26"/>
    <p:sldId id="320" r:id="rId27"/>
    <p:sldId id="321" r:id="rId28"/>
    <p:sldId id="322" r:id="rId29"/>
    <p:sldId id="325" r:id="rId30"/>
    <p:sldId id="326" r:id="rId31"/>
    <p:sldId id="330" r:id="rId32"/>
    <p:sldId id="263" r:id="rId33"/>
    <p:sldId id="264" r:id="rId34"/>
    <p:sldId id="273" r:id="rId35"/>
    <p:sldId id="274" r:id="rId36"/>
    <p:sldId id="275" r:id="rId37"/>
    <p:sldId id="276" r:id="rId38"/>
    <p:sldId id="277" r:id="rId39"/>
    <p:sldId id="280" r:id="rId40"/>
    <p:sldId id="323" r:id="rId41"/>
    <p:sldId id="324" r:id="rId42"/>
    <p:sldId id="281" r:id="rId43"/>
    <p:sldId id="289" r:id="rId44"/>
    <p:sldId id="290" r:id="rId45"/>
    <p:sldId id="291" r:id="rId46"/>
    <p:sldId id="292" r:id="rId47"/>
    <p:sldId id="293" r:id="rId48"/>
    <p:sldId id="294" r:id="rId49"/>
    <p:sldId id="295" r:id="rId50"/>
    <p:sldId id="296" r:id="rId51"/>
    <p:sldId id="297" r:id="rId52"/>
    <p:sldId id="298" r:id="rId53"/>
    <p:sldId id="299" r:id="rId54"/>
    <p:sldId id="300" r:id="rId55"/>
    <p:sldId id="308" r:id="rId56"/>
    <p:sldId id="331" r:id="rId57"/>
    <p:sldId id="309" r:id="rId58"/>
    <p:sldId id="310" r:id="rId59"/>
    <p:sldId id="336" r:id="rId60"/>
    <p:sldId id="337" r:id="rId61"/>
    <p:sldId id="338" r:id="rId62"/>
    <p:sldId id="339" r:id="rId63"/>
    <p:sldId id="366" r:id="rId64"/>
    <p:sldId id="340" r:id="rId65"/>
    <p:sldId id="341" r:id="rId66"/>
    <p:sldId id="342" r:id="rId67"/>
    <p:sldId id="343" r:id="rId68"/>
    <p:sldId id="344" r:id="rId69"/>
    <p:sldId id="345" r:id="rId70"/>
    <p:sldId id="346" r:id="rId71"/>
    <p:sldId id="347" r:id="rId72"/>
    <p:sldId id="348" r:id="rId73"/>
    <p:sldId id="349" r:id="rId74"/>
    <p:sldId id="350" r:id="rId75"/>
    <p:sldId id="351" r:id="rId76"/>
    <p:sldId id="352" r:id="rId77"/>
    <p:sldId id="353" r:id="rId78"/>
    <p:sldId id="354" r:id="rId79"/>
    <p:sldId id="355" r:id="rId80"/>
    <p:sldId id="356" r:id="rId81"/>
    <p:sldId id="357" r:id="rId82"/>
    <p:sldId id="358" r:id="rId83"/>
    <p:sldId id="359" r:id="rId84"/>
    <p:sldId id="360" r:id="rId85"/>
    <p:sldId id="361" r:id="rId86"/>
    <p:sldId id="362" r:id="rId87"/>
    <p:sldId id="363" r:id="rId88"/>
    <p:sldId id="364" r:id="rId89"/>
    <p:sldId id="365" r:id="rId90"/>
    <p:sldId id="318" r:id="rId91"/>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40" d="100"/>
          <a:sy n="40" d="100"/>
        </p:scale>
        <p:origin x="-2674" y="-1205"/>
      </p:cViewPr>
      <p:guideLst>
        <p:guide orient="horz" pos="162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f21ba621d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f21ba621d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6" name="Header Placeholder 5">
            <a:extLst>
              <a:ext uri="{FF2B5EF4-FFF2-40B4-BE49-F238E27FC236}">
                <a16:creationId xmlns="" xmlns:a16="http://schemas.microsoft.com/office/drawing/2014/main" id="{79CCD909-F123-4BC3-AE1E-F48BFF243FD3}"/>
              </a:ext>
            </a:extLst>
          </p:cNvPr>
          <p:cNvSpPr>
            <a:spLocks noGrp="1"/>
          </p:cNvSpPr>
          <p:nvPr>
            <p:ph type="hdr" sz="quarter"/>
          </p:nvPr>
        </p:nvSpPr>
        <p:spPr>
          <a:xfrm>
            <a:off x="0" y="0"/>
            <a:ext cx="2971800" cy="457200"/>
          </a:xfrm>
          <a:prstGeom prst="rect">
            <a:avLst/>
          </a:prstGeom>
        </p:spPr>
        <p:txBody>
          <a:bodyPr/>
          <a:lstStyle/>
          <a:p>
            <a:r>
              <a:rPr lang="en-US"/>
              <a:t>Dr. Himanshu Rai</a:t>
            </a:r>
          </a:p>
        </p:txBody>
      </p:sp>
    </p:spTree>
    <p:extLst>
      <p:ext uri="{BB962C8B-B14F-4D97-AF65-F5344CB8AC3E}">
        <p14:creationId xmlns="" xmlns:p14="http://schemas.microsoft.com/office/powerpoint/2010/main" val="20997179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Chico---cloth brand </a:t>
            </a:r>
          </a:p>
        </p:txBody>
      </p:sp>
      <p:sp>
        <p:nvSpPr>
          <p:cNvPr id="4" name="Header Placeholder 3"/>
          <p:cNvSpPr>
            <a:spLocks noGrp="1"/>
          </p:cNvSpPr>
          <p:nvPr>
            <p:ph type="hdr" sz="quarter"/>
          </p:nvPr>
        </p:nvSpPr>
        <p:spPr>
          <a:xfrm>
            <a:off x="0" y="0"/>
            <a:ext cx="2971800" cy="457200"/>
          </a:xfrm>
          <a:prstGeom prst="rect">
            <a:avLst/>
          </a:prstGeom>
        </p:spPr>
        <p:txBody>
          <a:bodyPr/>
          <a:lstStyle/>
          <a:p>
            <a:r>
              <a:rPr lang="en-US"/>
              <a:t>Dr. Himanshu Rai</a:t>
            </a:r>
          </a:p>
        </p:txBody>
      </p:sp>
    </p:spTree>
    <p:extLst>
      <p:ext uri="{BB962C8B-B14F-4D97-AF65-F5344CB8AC3E}">
        <p14:creationId xmlns="" xmlns:p14="http://schemas.microsoft.com/office/powerpoint/2010/main" val="14174062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Chico---cloth brand </a:t>
            </a:r>
          </a:p>
        </p:txBody>
      </p:sp>
      <p:sp>
        <p:nvSpPr>
          <p:cNvPr id="4" name="Header Placeholder 3"/>
          <p:cNvSpPr>
            <a:spLocks noGrp="1"/>
          </p:cNvSpPr>
          <p:nvPr>
            <p:ph type="hdr" sz="quarter"/>
          </p:nvPr>
        </p:nvSpPr>
        <p:spPr>
          <a:xfrm>
            <a:off x="0" y="0"/>
            <a:ext cx="2971800" cy="457200"/>
          </a:xfrm>
          <a:prstGeom prst="rect">
            <a:avLst/>
          </a:prstGeom>
        </p:spPr>
        <p:txBody>
          <a:bodyPr/>
          <a:lstStyle/>
          <a:p>
            <a:r>
              <a:rPr lang="en-US"/>
              <a:t>Dr. Himanshu Rai</a:t>
            </a:r>
          </a:p>
        </p:txBody>
      </p:sp>
    </p:spTree>
    <p:extLst>
      <p:ext uri="{BB962C8B-B14F-4D97-AF65-F5344CB8AC3E}">
        <p14:creationId xmlns:p14="http://schemas.microsoft.com/office/powerpoint/2010/main" xmlns="" val="14174062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DE66083-93F6-4F65-9696-5CBA7401911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372DE676-564A-485E-AA6C-C1CE247ECDC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C0F0182E-6FBD-4D77-B055-9FBC863B1A33}"/>
              </a:ext>
            </a:extLst>
          </p:cNvPr>
          <p:cNvSpPr>
            <a:spLocks noGrp="1"/>
          </p:cNvSpPr>
          <p:nvPr>
            <p:ph type="dt" sz="half" idx="10"/>
          </p:nvPr>
        </p:nvSpPr>
        <p:spPr>
          <a:xfrm>
            <a:off x="628650" y="4767263"/>
            <a:ext cx="2057400" cy="273844"/>
          </a:xfrm>
          <a:prstGeom prst="rect">
            <a:avLst/>
          </a:prstGeom>
        </p:spPr>
        <p:txBody>
          <a:bodyPr lIns="68580" tIns="34290" rIns="68580" bIns="34290"/>
          <a:lstStyle/>
          <a:p>
            <a:fld id="{FD2018B7-B8EA-4D1D-8B92-2E63E6B6B959}" type="datetime1">
              <a:rPr lang="en-US" smtClean="0"/>
              <a:pPr/>
              <a:t>3/1/2023</a:t>
            </a:fld>
            <a:endParaRPr lang="en-US"/>
          </a:p>
        </p:txBody>
      </p:sp>
      <p:sp>
        <p:nvSpPr>
          <p:cNvPr id="5" name="Footer Placeholder 4">
            <a:extLst>
              <a:ext uri="{FF2B5EF4-FFF2-40B4-BE49-F238E27FC236}">
                <a16:creationId xmlns="" xmlns:a16="http://schemas.microsoft.com/office/drawing/2014/main" id="{E2432BF3-DB8C-4E43-B8C4-43AC70AFAB36}"/>
              </a:ext>
            </a:extLst>
          </p:cNvPr>
          <p:cNvSpPr>
            <a:spLocks noGrp="1"/>
          </p:cNvSpPr>
          <p:nvPr>
            <p:ph type="ftr" sz="quarter" idx="11"/>
          </p:nvPr>
        </p:nvSpPr>
        <p:spPr>
          <a:xfrm>
            <a:off x="3028950" y="4767263"/>
            <a:ext cx="3086100" cy="273844"/>
          </a:xfrm>
          <a:prstGeom prst="rect">
            <a:avLst/>
          </a:prstGeom>
        </p:spPr>
        <p:txBody>
          <a:bodyPr lIns="68580" tIns="34290" rIns="68580" bIns="34290"/>
          <a:lstStyle/>
          <a:p>
            <a:r>
              <a:rPr lang="en-US"/>
              <a:t>Digital Media and Social Marketing (ROE081)</a:t>
            </a:r>
          </a:p>
        </p:txBody>
      </p:sp>
      <p:sp>
        <p:nvSpPr>
          <p:cNvPr id="6" name="Slide Number Placeholder 5">
            <a:extLst>
              <a:ext uri="{FF2B5EF4-FFF2-40B4-BE49-F238E27FC236}">
                <a16:creationId xmlns="" xmlns:a16="http://schemas.microsoft.com/office/drawing/2014/main" id="{1BAE2AD3-5956-48FD-B5D8-FD81BE61B3EB}"/>
              </a:ext>
            </a:extLst>
          </p:cNvPr>
          <p:cNvSpPr>
            <a:spLocks noGrp="1"/>
          </p:cNvSpPr>
          <p:nvPr>
            <p:ph type="sldNum" sz="quarter" idx="12"/>
          </p:nvPr>
        </p:nvSpPr>
        <p:spPr/>
        <p:txBody>
          <a:bodyPr/>
          <a:lstStyle/>
          <a:p>
            <a:fld id="{1451FBAD-8127-43F1-AC25-24F5575B5A54}" type="slidenum">
              <a:rPr lang="en-US" smtClean="0"/>
              <a:pPr/>
              <a:t>‹#›</a:t>
            </a:fld>
            <a:endParaRPr lang="en-US"/>
          </a:p>
        </p:txBody>
      </p:sp>
    </p:spTree>
    <p:extLst>
      <p:ext uri="{BB962C8B-B14F-4D97-AF65-F5344CB8AC3E}">
        <p14:creationId xmlns="" xmlns:p14="http://schemas.microsoft.com/office/powerpoint/2010/main" val="40146596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6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1.xml"/></Relationships>
</file>

<file path=ppt/slides/_rels/slide5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1.xml"/></Relationships>
</file>

<file path=ppt/slides/_rels/slide5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1.xml"/></Relationships>
</file>

<file path=ppt/slides/_rels/slide5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1.xml"/></Relationships>
</file>

<file path=ppt/slides/_rels/slide5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1.xml"/></Relationships>
</file>

<file path=ppt/slides/_rels/slide5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1.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2.xml"/></Relationships>
</file>

<file path=ppt/slides/_rels/slide7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jpeg"/><Relationship Id="rId1" Type="http://schemas.openxmlformats.org/officeDocument/2006/relationships/slideLayout" Target="../slideLayouts/slideLayout12.xml"/><Relationship Id="rId4" Type="http://schemas.openxmlformats.org/officeDocument/2006/relationships/image" Target="../media/image44.png"/></Relationships>
</file>

<file path=ppt/slides/_rels/slide74.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12.xml"/></Relationships>
</file>

<file path=ppt/slides/_rels/slide75.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12.xml"/></Relationships>
</file>

<file path=ppt/slides/_rels/slide7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2.xml"/></Relationships>
</file>

<file path=ppt/slides/_rels/slide78.xml.rels><?xml version="1.0" encoding="UTF-8" standalone="yes"?>
<Relationships xmlns="http://schemas.openxmlformats.org/package/2006/relationships"><Relationship Id="rId2" Type="http://schemas.openxmlformats.org/officeDocument/2006/relationships/image" Target="../media/image49.gif"/><Relationship Id="rId1" Type="http://schemas.openxmlformats.org/officeDocument/2006/relationships/slideLayout" Target="../slideLayouts/slideLayout1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1.xml"/></Relationships>
</file>

<file path=ppt/slides/_rels/slide8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1.xml"/></Relationships>
</file>

<file path=ppt/slides/_rels/slide9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4" name="Google Shape;54;p13"/>
          <p:cNvPicPr preferRelativeResize="0"/>
          <p:nvPr/>
        </p:nvPicPr>
        <p:blipFill>
          <a:blip r:embed="rId3">
            <a:alphaModFix/>
          </a:blip>
          <a:stretch>
            <a:fillRect/>
          </a:stretch>
        </p:blipFill>
        <p:spPr>
          <a:xfrm>
            <a:off x="0" y="0"/>
            <a:ext cx="9144000" cy="5143499"/>
          </a:xfrm>
          <a:prstGeom prst="rect">
            <a:avLst/>
          </a:prstGeom>
          <a:noFill/>
          <a:ln>
            <a:noFill/>
          </a:ln>
        </p:spPr>
      </p:pic>
      <p:sp>
        <p:nvSpPr>
          <p:cNvPr id="3" name="TextBox 2"/>
          <p:cNvSpPr txBox="1"/>
          <p:nvPr/>
        </p:nvSpPr>
        <p:spPr>
          <a:xfrm>
            <a:off x="350468" y="125776"/>
            <a:ext cx="8645236" cy="584775"/>
          </a:xfrm>
          <a:prstGeom prst="rect">
            <a:avLst/>
          </a:prstGeom>
          <a:solidFill>
            <a:srgbClr val="FFC000"/>
          </a:solidFill>
        </p:spPr>
        <p:txBody>
          <a:bodyPr wrap="square" rtlCol="0">
            <a:spAutoFit/>
          </a:bodyPr>
          <a:lstStyle/>
          <a:p>
            <a:r>
              <a:rPr lang="en-US" sz="3200" dirty="0" smtClean="0">
                <a:solidFill>
                  <a:srgbClr val="FF0000"/>
                </a:solidFill>
                <a:latin typeface="Arial Rounded MT Bold" pitchFamily="34" charset="0"/>
              </a:rPr>
              <a:t>DIGITAL AND SOCIAL MEDIA MARKETING</a:t>
            </a:r>
            <a:endParaRPr lang="en-US" sz="3200" dirty="0">
              <a:solidFill>
                <a:srgbClr val="FF0000"/>
              </a:solidFill>
              <a:latin typeface="Arial Rounded MT Bold" pitchFamily="34" charset="0"/>
            </a:endParaRPr>
          </a:p>
        </p:txBody>
      </p:sp>
      <p:sp>
        <p:nvSpPr>
          <p:cNvPr id="4" name="TextBox 3"/>
          <p:cNvSpPr txBox="1"/>
          <p:nvPr/>
        </p:nvSpPr>
        <p:spPr>
          <a:xfrm>
            <a:off x="4793673" y="4191000"/>
            <a:ext cx="3664527" cy="307777"/>
          </a:xfrm>
          <a:prstGeom prst="rect">
            <a:avLst/>
          </a:prstGeom>
          <a:noFill/>
        </p:spPr>
        <p:txBody>
          <a:bodyPr wrap="square" rtlCol="0">
            <a:spAutoFit/>
          </a:bodyPr>
          <a:lstStyle/>
          <a:p>
            <a:endParaRPr lang="en-US" b="1" u="sng" dirty="0"/>
          </a:p>
        </p:txBody>
      </p:sp>
      <p:sp>
        <p:nvSpPr>
          <p:cNvPr id="5" name="Rectangle 4"/>
          <p:cNvSpPr/>
          <p:nvPr/>
        </p:nvSpPr>
        <p:spPr>
          <a:xfrm>
            <a:off x="5798127" y="4102218"/>
            <a:ext cx="2355273" cy="707886"/>
          </a:xfrm>
          <a:prstGeom prst="rect">
            <a:avLst/>
          </a:prstGeom>
          <a:solidFill>
            <a:schemeClr val="bg1"/>
          </a:solidFill>
          <a:ln>
            <a:solidFill>
              <a:srgbClr val="FF0000"/>
            </a:solidFill>
          </a:ln>
        </p:spPr>
        <p:style>
          <a:lnRef idx="2">
            <a:schemeClr val="accent6"/>
          </a:lnRef>
          <a:fillRef idx="1">
            <a:schemeClr val="lt1"/>
          </a:fillRef>
          <a:effectRef idx="0">
            <a:schemeClr val="accent6"/>
          </a:effectRef>
          <a:fontRef idx="minor">
            <a:schemeClr val="dk1"/>
          </a:fontRef>
        </p:style>
        <p:txBody>
          <a:bodyPr wrap="square" lIns="91440" tIns="45720" rIns="91440" bIns="45720">
            <a:spAutoFit/>
            <a:scene3d>
              <a:camera prst="orthographicFront"/>
              <a:lightRig rig="soft" dir="t">
                <a:rot lat="0" lon="0" rev="10800000"/>
              </a:lightRig>
            </a:scene3d>
            <a:sp3d>
              <a:bevelT w="27940" h="12700"/>
              <a:contourClr>
                <a:srgbClr val="DDDDDD"/>
              </a:contourClr>
            </a:sp3d>
          </a:bodyPr>
          <a:lstStyle/>
          <a:p>
            <a:pPr algn="ctr"/>
            <a:r>
              <a:rPr lang="en-IN" sz="4000" b="1" u="sng" cap="none" spc="150" dirty="0" smtClean="0">
                <a:ln w="11430"/>
                <a:solidFill>
                  <a:srgbClr val="FF0000"/>
                </a:solidFill>
                <a:effectLst>
                  <a:outerShdw blurRad="25400" algn="tl" rotWithShape="0">
                    <a:srgbClr val="000000">
                      <a:alpha val="43000"/>
                    </a:srgbClr>
                  </a:outerShdw>
                </a:effectLst>
              </a:rPr>
              <a:t>UNIT-1</a:t>
            </a:r>
            <a:endParaRPr lang="en-US" sz="4000" b="1" cap="none" spc="150" dirty="0">
              <a:ln w="11430"/>
              <a:solidFill>
                <a:srgbClr val="FF0000"/>
              </a:solidFill>
              <a:effectLst>
                <a:outerShdw blurRad="25400" algn="tl" rotWithShape="0">
                  <a:srgbClr val="000000">
                    <a:alpha val="43000"/>
                  </a:srgbClr>
                </a:outerShdw>
              </a:effectLst>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srcRect l="12812" t="21944" r="31094" b="25000"/>
          <a:stretch>
            <a:fillRect/>
          </a:stretch>
        </p:blipFill>
        <p:spPr bwMode="auto">
          <a:xfrm>
            <a:off x="285750" y="247649"/>
            <a:ext cx="8858250" cy="471288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srcRect l="12969" t="21667" r="35000" b="30833"/>
          <a:stretch>
            <a:fillRect/>
          </a:stretch>
        </p:blipFill>
        <p:spPr bwMode="auto">
          <a:xfrm>
            <a:off x="381000" y="514350"/>
            <a:ext cx="7924800" cy="406949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2"/>
          <p:cNvPicPr>
            <a:picLocks noChangeAspect="1" noChangeArrowheads="1"/>
          </p:cNvPicPr>
          <p:nvPr/>
        </p:nvPicPr>
        <p:blipFill>
          <a:blip r:embed="rId2"/>
          <a:srcRect l="12750" t="24222" r="37125" b="31778"/>
          <a:stretch>
            <a:fillRect/>
          </a:stretch>
        </p:blipFill>
        <p:spPr bwMode="auto">
          <a:xfrm>
            <a:off x="929640" y="807720"/>
            <a:ext cx="6111240" cy="301752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Picture 2"/>
          <p:cNvPicPr>
            <a:picLocks noChangeAspect="1" noChangeArrowheads="1"/>
          </p:cNvPicPr>
          <p:nvPr/>
        </p:nvPicPr>
        <p:blipFill>
          <a:blip r:embed="rId2"/>
          <a:srcRect l="14125" t="21778" r="36250" b="30889"/>
          <a:stretch>
            <a:fillRect/>
          </a:stretch>
        </p:blipFill>
        <p:spPr bwMode="auto">
          <a:xfrm>
            <a:off x="1722120" y="1493520"/>
            <a:ext cx="6050280" cy="324612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2"/>
          <p:cNvPicPr>
            <a:picLocks noChangeAspect="1" noChangeArrowheads="1"/>
          </p:cNvPicPr>
          <p:nvPr/>
        </p:nvPicPr>
        <p:blipFill>
          <a:blip r:embed="rId2"/>
          <a:srcRect l="17125" t="22445" r="34500" b="35333"/>
          <a:stretch>
            <a:fillRect/>
          </a:stretch>
        </p:blipFill>
        <p:spPr bwMode="auto">
          <a:xfrm>
            <a:off x="182880" y="243840"/>
            <a:ext cx="9219318" cy="452628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2"/>
          <p:cNvPicPr>
            <a:picLocks noChangeAspect="1" noChangeArrowheads="1"/>
          </p:cNvPicPr>
          <p:nvPr/>
        </p:nvPicPr>
        <p:blipFill>
          <a:blip r:embed="rId2"/>
          <a:srcRect l="16500" t="23556" r="37000" b="38000"/>
          <a:stretch>
            <a:fillRect/>
          </a:stretch>
        </p:blipFill>
        <p:spPr bwMode="auto">
          <a:xfrm>
            <a:off x="182880" y="274320"/>
            <a:ext cx="8782468" cy="408432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What is Digital Marketing? The Ultimate Guide For Beginners | Edureka">
            <a:extLst>
              <a:ext uri="{FF2B5EF4-FFF2-40B4-BE49-F238E27FC236}">
                <a16:creationId xmlns="" xmlns:a16="http://schemas.microsoft.com/office/drawing/2014/main" id="{B522F006-12AE-4CB5-897B-4D31810BB5FB}"/>
              </a:ext>
            </a:extLst>
          </p:cNvPr>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845438" y="835025"/>
            <a:ext cx="6294883" cy="4351338"/>
          </a:xfrm>
          <a:prstGeom prst="rect">
            <a:avLst/>
          </a:prstGeom>
          <a:noFill/>
          <a:extLst>
            <a:ext uri="{909E8E84-426E-40DD-AFC4-6F175D3DCCD1}">
              <a14:hiddenFill xmlns="" xmlns:a14="http://schemas.microsoft.com/office/drawing/2010/main">
                <a:solidFill>
                  <a:srgbClr val="FFFFFF"/>
                </a:solidFill>
              </a14:hiddenFill>
            </a:ext>
          </a:extLst>
        </p:spPr>
      </p:pic>
      <p:sp>
        <p:nvSpPr>
          <p:cNvPr id="3" name="Rectangle 2"/>
          <p:cNvSpPr/>
          <p:nvPr/>
        </p:nvSpPr>
        <p:spPr>
          <a:xfrm>
            <a:off x="693610" y="406182"/>
            <a:ext cx="2550698" cy="369332"/>
          </a:xfrm>
          <a:prstGeom prst="rect">
            <a:avLst/>
          </a:prstGeom>
        </p:spPr>
        <p:txBody>
          <a:bodyPr wrap="none">
            <a:spAutoFit/>
          </a:bodyPr>
          <a:lstStyle/>
          <a:p>
            <a:r>
              <a:rPr lang="en-US" sz="1800" b="1" dirty="0" smtClean="0">
                <a:latin typeface="Times New Roman" pitchFamily="18" charset="0"/>
                <a:cs typeface="Times New Roman" pitchFamily="18" charset="0"/>
              </a:rPr>
              <a:t>5D of Digital Marketing</a:t>
            </a:r>
            <a:endParaRPr lang="en-US" sz="1800" b="1"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2344AAA-DF05-4C94-ADAF-0CEE1F442916}"/>
              </a:ext>
            </a:extLst>
          </p:cNvPr>
          <p:cNvSpPr>
            <a:spLocks noGrp="1"/>
          </p:cNvSpPr>
          <p:nvPr>
            <p:ph type="title"/>
          </p:nvPr>
        </p:nvSpPr>
        <p:spPr/>
        <p:txBody>
          <a:bodyPr>
            <a:normAutofit fontScale="90000"/>
          </a:bodyPr>
          <a:lstStyle/>
          <a:p>
            <a:r>
              <a:rPr lang="en-US" dirty="0"/>
              <a:t>7D of Digital Marketing(Updated 2022) </a:t>
            </a:r>
          </a:p>
        </p:txBody>
      </p:sp>
      <p:sp>
        <p:nvSpPr>
          <p:cNvPr id="4" name="Footer Placeholder 3">
            <a:extLst>
              <a:ext uri="{FF2B5EF4-FFF2-40B4-BE49-F238E27FC236}">
                <a16:creationId xmlns="" xmlns:a16="http://schemas.microsoft.com/office/drawing/2014/main" id="{41268716-2D29-4B0A-8C6C-5FEA7A0DE250}"/>
              </a:ext>
            </a:extLst>
          </p:cNvPr>
          <p:cNvSpPr>
            <a:spLocks noGrp="1"/>
          </p:cNvSpPr>
          <p:nvPr>
            <p:ph type="ftr" sz="quarter" idx="11"/>
          </p:nvPr>
        </p:nvSpPr>
        <p:spPr/>
        <p:txBody>
          <a:bodyPr/>
          <a:lstStyle/>
          <a:p>
            <a:r>
              <a:rPr lang="en-US"/>
              <a:t>Digital Media and Social Marketing (ROE081)</a:t>
            </a:r>
          </a:p>
        </p:txBody>
      </p:sp>
      <p:sp>
        <p:nvSpPr>
          <p:cNvPr id="5" name="Slide Number Placeholder 4">
            <a:extLst>
              <a:ext uri="{FF2B5EF4-FFF2-40B4-BE49-F238E27FC236}">
                <a16:creationId xmlns="" xmlns:a16="http://schemas.microsoft.com/office/drawing/2014/main" id="{5910F613-8F11-42DE-968E-F32EF19AC528}"/>
              </a:ext>
            </a:extLst>
          </p:cNvPr>
          <p:cNvSpPr>
            <a:spLocks noGrp="1"/>
          </p:cNvSpPr>
          <p:nvPr>
            <p:ph type="sldNum" sz="quarter" idx="12"/>
          </p:nvPr>
        </p:nvSpPr>
        <p:spPr/>
        <p:txBody>
          <a:bodyPr/>
          <a:lstStyle/>
          <a:p>
            <a:fld id="{1451FBAD-8127-43F1-AC25-24F5575B5A54}" type="slidenum">
              <a:rPr lang="en-US" smtClean="0"/>
              <a:pPr/>
              <a:t>17</a:t>
            </a:fld>
            <a:endParaRPr lang="en-US"/>
          </a:p>
        </p:txBody>
      </p:sp>
      <p:pic>
        <p:nvPicPr>
          <p:cNvPr id="8" name="Content Placeholder 7">
            <a:extLst>
              <a:ext uri="{FF2B5EF4-FFF2-40B4-BE49-F238E27FC236}">
                <a16:creationId xmlns="" xmlns:a16="http://schemas.microsoft.com/office/drawing/2014/main" id="{A21A29B0-569B-4051-A52A-7B24FFF0C914}"/>
              </a:ext>
            </a:extLst>
          </p:cNvPr>
          <p:cNvPicPr>
            <a:picLocks noGrp="1" noChangeAspect="1"/>
          </p:cNvPicPr>
          <p:nvPr>
            <p:ph idx="1"/>
          </p:nvPr>
        </p:nvPicPr>
        <p:blipFill>
          <a:blip r:embed="rId2"/>
          <a:stretch>
            <a:fillRect/>
          </a:stretch>
        </p:blipFill>
        <p:spPr>
          <a:xfrm>
            <a:off x="628650" y="1464424"/>
            <a:ext cx="7886700" cy="3073093"/>
          </a:xfrm>
          <a:prstGeom prst="rect">
            <a:avLst/>
          </a:prstGeom>
        </p:spPr>
      </p:pic>
    </p:spTree>
    <p:extLst>
      <p:ext uri="{BB962C8B-B14F-4D97-AF65-F5344CB8AC3E}">
        <p14:creationId xmlns="" xmlns:p14="http://schemas.microsoft.com/office/powerpoint/2010/main" val="144513976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9740"/>
            <a:ext cx="9144000" cy="1384995"/>
          </a:xfrm>
          <a:prstGeom prst="rect">
            <a:avLst/>
          </a:prstGeom>
        </p:spPr>
        <p:txBody>
          <a:bodyPr wrap="square">
            <a:spAutoFit/>
          </a:bodyPr>
          <a:lstStyle/>
          <a:p>
            <a:pPr fontAlgn="base"/>
            <a:r>
              <a:rPr lang="en-US" b="1" dirty="0" smtClean="0">
                <a:latin typeface="Times New Roman" pitchFamily="18" charset="0"/>
                <a:cs typeface="Times New Roman" pitchFamily="18" charset="0"/>
              </a:rPr>
              <a:t>Digital Devices</a:t>
            </a:r>
          </a:p>
          <a:p>
            <a:pPr fontAlgn="base"/>
            <a:r>
              <a:rPr lang="en-US" dirty="0" smtClean="0">
                <a:latin typeface="Times New Roman" pitchFamily="18" charset="0"/>
                <a:cs typeface="Times New Roman" pitchFamily="18" charset="0"/>
              </a:rPr>
              <a:t>Audiences experience brands as they interact with business websites and mobile apps usually through a combination of connected devices which includes </a:t>
            </a:r>
            <a:r>
              <a:rPr lang="en-US" dirty="0" err="1" smtClean="0">
                <a:latin typeface="Times New Roman" pitchFamily="18" charset="0"/>
                <a:cs typeface="Times New Roman" pitchFamily="18" charset="0"/>
              </a:rPr>
              <a:t>smartphones</a:t>
            </a:r>
            <a:r>
              <a:rPr lang="en-US" dirty="0" smtClean="0">
                <a:latin typeface="Times New Roman" pitchFamily="18" charset="0"/>
                <a:cs typeface="Times New Roman" pitchFamily="18" charset="0"/>
              </a:rPr>
              <a:t>, tablets, desktop computers, TVs and gaming devices.</a:t>
            </a:r>
          </a:p>
          <a:p>
            <a:pPr fontAlgn="base"/>
            <a:r>
              <a:rPr lang="en-US" b="1" dirty="0" smtClean="0">
                <a:latin typeface="Times New Roman" pitchFamily="18" charset="0"/>
                <a:cs typeface="Times New Roman" pitchFamily="18" charset="0"/>
              </a:rPr>
              <a:t>Digital Platforms</a:t>
            </a:r>
          </a:p>
          <a:p>
            <a:pPr fontAlgn="base"/>
            <a:r>
              <a:rPr lang="en-US" dirty="0" smtClean="0">
                <a:latin typeface="Times New Roman" pitchFamily="18" charset="0"/>
                <a:cs typeface="Times New Roman" pitchFamily="18" charset="0"/>
              </a:rPr>
              <a:t>Most interactions on these devices are through a browser or apps from the major platforms or services, that’s </a:t>
            </a:r>
            <a:r>
              <a:rPr lang="en-US" dirty="0" err="1" smtClean="0">
                <a:latin typeface="Times New Roman" pitchFamily="18" charset="0"/>
                <a:cs typeface="Times New Roman" pitchFamily="18" charset="0"/>
              </a:rPr>
              <a:t>Facebook</a:t>
            </a:r>
            <a:r>
              <a:rPr lang="en-US" dirty="0" smtClean="0">
                <a:latin typeface="Times New Roman" pitchFamily="18" charset="0"/>
                <a:cs typeface="Times New Roman" pitchFamily="18" charset="0"/>
              </a:rPr>
              <a:t> (and </a:t>
            </a:r>
            <a:r>
              <a:rPr lang="en-US" dirty="0" err="1" smtClean="0">
                <a:latin typeface="Times New Roman" pitchFamily="18" charset="0"/>
                <a:cs typeface="Times New Roman" pitchFamily="18" charset="0"/>
              </a:rPr>
              <a:t>Instagram</a:t>
            </a:r>
            <a:r>
              <a:rPr lang="en-US" dirty="0" smtClean="0">
                <a:latin typeface="Times New Roman" pitchFamily="18" charset="0"/>
                <a:cs typeface="Times New Roman" pitchFamily="18" charset="0"/>
              </a:rPr>
              <a:t>), Google (and YouTube), Twitter and LinkedIn.</a:t>
            </a: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23850" y="266700"/>
            <a:ext cx="8820150" cy="2031325"/>
          </a:xfrm>
          <a:prstGeom prst="rect">
            <a:avLst/>
          </a:prstGeom>
        </p:spPr>
        <p:txBody>
          <a:bodyPr wrap="square">
            <a:spAutoFit/>
          </a:bodyPr>
          <a:lstStyle/>
          <a:p>
            <a:pPr fontAlgn="base"/>
            <a:r>
              <a:rPr lang="en-US" b="1" dirty="0" smtClean="0">
                <a:latin typeface="Times New Roman" pitchFamily="18" charset="0"/>
                <a:cs typeface="Times New Roman" pitchFamily="18" charset="0"/>
              </a:rPr>
              <a:t>Digital Media</a:t>
            </a:r>
          </a:p>
          <a:p>
            <a:pPr fontAlgn="base"/>
            <a:r>
              <a:rPr lang="en-US" dirty="0" smtClean="0">
                <a:latin typeface="Times New Roman" pitchFamily="18" charset="0"/>
                <a:cs typeface="Times New Roman" pitchFamily="18" charset="0"/>
              </a:rPr>
              <a:t>Different paid, owned and earned communications channels for reaching and engaging audiences including advertising email and messaging search engines and social networks.</a:t>
            </a:r>
          </a:p>
          <a:p>
            <a:pPr fontAlgn="base"/>
            <a:r>
              <a:rPr lang="en-US" b="1" dirty="0" smtClean="0">
                <a:latin typeface="Times New Roman" pitchFamily="18" charset="0"/>
                <a:cs typeface="Times New Roman" pitchFamily="18" charset="0"/>
              </a:rPr>
              <a:t>Digital data</a:t>
            </a:r>
          </a:p>
          <a:p>
            <a:pPr fontAlgn="base"/>
            <a:r>
              <a:rPr lang="en-US" dirty="0" smtClean="0">
                <a:latin typeface="Times New Roman" pitchFamily="18" charset="0"/>
                <a:cs typeface="Times New Roman" pitchFamily="18" charset="0"/>
              </a:rPr>
              <a:t>The insight businesses collect about their audience profiles and their interactions with businesses, which now need to be protected by law in most countries.</a:t>
            </a:r>
          </a:p>
          <a:p>
            <a:pPr fontAlgn="base"/>
            <a:r>
              <a:rPr lang="en-US" b="1" dirty="0" smtClean="0">
                <a:latin typeface="Times New Roman" pitchFamily="18" charset="0"/>
                <a:cs typeface="Times New Roman" pitchFamily="18" charset="0"/>
              </a:rPr>
              <a:t>Digital technology</a:t>
            </a:r>
          </a:p>
          <a:p>
            <a:pPr fontAlgn="base"/>
            <a:r>
              <a:rPr lang="en-US" dirty="0" smtClean="0">
                <a:latin typeface="Times New Roman" pitchFamily="18" charset="0"/>
                <a:cs typeface="Times New Roman" pitchFamily="18" charset="0"/>
              </a:rPr>
              <a:t>The marketing technology that businesses use to create interactive experiences from websites and mobile apps to in-store kiosks and email campaigns.</a:t>
            </a:r>
            <a:endParaRPr lang="en-US"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p:cNvPicPr>
            <a:picLocks noChangeAspect="1" noChangeArrowheads="1"/>
          </p:cNvPicPr>
          <p:nvPr/>
        </p:nvPicPr>
        <p:blipFill>
          <a:blip r:embed="rId2"/>
          <a:srcRect l="10000" t="28889" r="28333" b="48148"/>
          <a:stretch>
            <a:fillRect/>
          </a:stretch>
        </p:blipFill>
        <p:spPr bwMode="auto">
          <a:xfrm>
            <a:off x="762000" y="482600"/>
            <a:ext cx="7518400" cy="1574800"/>
          </a:xfrm>
          <a:prstGeom prst="rect">
            <a:avLst/>
          </a:prstGeom>
          <a:noFill/>
          <a:ln w="9525">
            <a:noFill/>
            <a:miter lim="800000"/>
            <a:headEnd/>
            <a:tailEnd/>
          </a:ln>
        </p:spPr>
      </p:pic>
      <p:sp>
        <p:nvSpPr>
          <p:cNvPr id="4" name="Rectangle 3"/>
          <p:cNvSpPr/>
          <p:nvPr/>
        </p:nvSpPr>
        <p:spPr>
          <a:xfrm>
            <a:off x="365760" y="2327077"/>
            <a:ext cx="8458200" cy="2031325"/>
          </a:xfrm>
          <a:prstGeom prst="rect">
            <a:avLst/>
          </a:prstGeom>
        </p:spPr>
        <p:txBody>
          <a:bodyPr wrap="square">
            <a:spAutoFit/>
          </a:bodyPr>
          <a:lstStyle/>
          <a:p>
            <a:r>
              <a:rPr lang="en-US" b="1" u="sng" dirty="0" smtClean="0"/>
              <a:t>Text Books:</a:t>
            </a:r>
          </a:p>
          <a:p>
            <a:pPr algn="just"/>
            <a:r>
              <a:rPr lang="en-US" dirty="0" smtClean="0"/>
              <a:t>1. </a:t>
            </a:r>
            <a:r>
              <a:rPr lang="en-US" dirty="0" err="1" smtClean="0">
                <a:latin typeface="Times New Roman" pitchFamily="18" charset="0"/>
                <a:cs typeface="Times New Roman" pitchFamily="18" charset="0"/>
              </a:rPr>
              <a:t>Moutsy</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Maiti</a:t>
            </a:r>
            <a:r>
              <a:rPr lang="en-US" dirty="0" smtClean="0">
                <a:latin typeface="Times New Roman" pitchFamily="18" charset="0"/>
                <a:cs typeface="Times New Roman" pitchFamily="18" charset="0"/>
              </a:rPr>
              <a:t>: Internet </a:t>
            </a:r>
            <a:r>
              <a:rPr lang="en-US" dirty="0" err="1" smtClean="0">
                <a:latin typeface="Times New Roman" pitchFamily="18" charset="0"/>
                <a:cs typeface="Times New Roman" pitchFamily="18" charset="0"/>
              </a:rPr>
              <a:t>Mareting</a:t>
            </a:r>
            <a:r>
              <a:rPr lang="en-US" dirty="0" smtClean="0">
                <a:latin typeface="Times New Roman" pitchFamily="18" charset="0"/>
                <a:cs typeface="Times New Roman" pitchFamily="18" charset="0"/>
              </a:rPr>
              <a:t>, Oxford University Press India</a:t>
            </a:r>
          </a:p>
          <a:p>
            <a:pPr algn="just"/>
            <a:r>
              <a:rPr lang="en-US" dirty="0" smtClean="0">
                <a:latin typeface="Times New Roman" pitchFamily="18" charset="0"/>
                <a:cs typeface="Times New Roman" pitchFamily="18" charset="0"/>
              </a:rPr>
              <a:t>2. </a:t>
            </a:r>
            <a:r>
              <a:rPr lang="en-US" dirty="0" err="1" smtClean="0">
                <a:latin typeface="Times New Roman" pitchFamily="18" charset="0"/>
                <a:cs typeface="Times New Roman" pitchFamily="18" charset="0"/>
              </a:rPr>
              <a:t>Vandana</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Ahuja</a:t>
            </a:r>
            <a:r>
              <a:rPr lang="en-US" dirty="0" smtClean="0">
                <a:latin typeface="Times New Roman" pitchFamily="18" charset="0"/>
                <a:cs typeface="Times New Roman" pitchFamily="18" charset="0"/>
              </a:rPr>
              <a:t>; Digital Marketing, Oxford University Press India (November, 2015).</a:t>
            </a:r>
          </a:p>
          <a:p>
            <a:pPr algn="just"/>
            <a:r>
              <a:rPr lang="en-US" dirty="0" smtClean="0">
                <a:latin typeface="Times New Roman" pitchFamily="18" charset="0"/>
                <a:cs typeface="Times New Roman" pitchFamily="18" charset="0"/>
              </a:rPr>
              <a:t>3. Eric Greenberg, and </a:t>
            </a:r>
            <a:r>
              <a:rPr lang="en-US" dirty="0" err="1" smtClean="0">
                <a:latin typeface="Times New Roman" pitchFamily="18" charset="0"/>
                <a:cs typeface="Times New Roman" pitchFamily="18" charset="0"/>
              </a:rPr>
              <a:t>Kates</a:t>
            </a:r>
            <a:r>
              <a:rPr lang="en-US" dirty="0" smtClean="0">
                <a:latin typeface="Times New Roman" pitchFamily="18" charset="0"/>
                <a:cs typeface="Times New Roman" pitchFamily="18" charset="0"/>
              </a:rPr>
              <a:t>, Alexander; Strategic Digital Marketing: Top Digital Experts</a:t>
            </a:r>
          </a:p>
          <a:p>
            <a:pPr algn="just"/>
            <a:r>
              <a:rPr lang="en-US" dirty="0" smtClean="0">
                <a:latin typeface="Times New Roman" pitchFamily="18" charset="0"/>
                <a:cs typeface="Times New Roman" pitchFamily="18" charset="0"/>
              </a:rPr>
              <a:t>4. Share the Formula for Tangible Returns on Your Marketing Investment; McGraw-Hill</a:t>
            </a:r>
          </a:p>
          <a:p>
            <a:pPr algn="just"/>
            <a:r>
              <a:rPr lang="en-US" dirty="0" smtClean="0">
                <a:latin typeface="Times New Roman" pitchFamily="18" charset="0"/>
                <a:cs typeface="Times New Roman" pitchFamily="18" charset="0"/>
              </a:rPr>
              <a:t>Professional.</a:t>
            </a:r>
          </a:p>
          <a:p>
            <a:pPr algn="just"/>
            <a:r>
              <a:rPr lang="en-US" dirty="0" smtClean="0">
                <a:latin typeface="Times New Roman" pitchFamily="18" charset="0"/>
                <a:cs typeface="Times New Roman" pitchFamily="18" charset="0"/>
              </a:rPr>
              <a:t>5. Ryan, Damian; Understanding Digital Marketing: marketing strategies for engaging the</a:t>
            </a:r>
          </a:p>
          <a:p>
            <a:pPr algn="just"/>
            <a:r>
              <a:rPr lang="en-US" dirty="0" smtClean="0">
                <a:latin typeface="Times New Roman" pitchFamily="18" charset="0"/>
                <a:cs typeface="Times New Roman" pitchFamily="18" charset="0"/>
              </a:rPr>
              <a:t>digital generation; </a:t>
            </a:r>
            <a:r>
              <a:rPr lang="en-US" dirty="0" err="1" smtClean="0">
                <a:latin typeface="Times New Roman" pitchFamily="18" charset="0"/>
                <a:cs typeface="Times New Roman" pitchFamily="18" charset="0"/>
              </a:rPr>
              <a:t>Kogan</a:t>
            </a:r>
            <a:r>
              <a:rPr lang="en-US" dirty="0" smtClean="0">
                <a:latin typeface="Times New Roman" pitchFamily="18" charset="0"/>
                <a:cs typeface="Times New Roman" pitchFamily="18" charset="0"/>
              </a:rPr>
              <a:t> Page.</a:t>
            </a:r>
          </a:p>
          <a:p>
            <a:pPr algn="just"/>
            <a:r>
              <a:rPr lang="en-US" dirty="0" smtClean="0">
                <a:latin typeface="Times New Roman" pitchFamily="18" charset="0"/>
                <a:cs typeface="Times New Roman" pitchFamily="18" charset="0"/>
              </a:rPr>
              <a:t>6. Tracy L. </a:t>
            </a:r>
            <a:r>
              <a:rPr lang="en-US" dirty="0" err="1" smtClean="0">
                <a:latin typeface="Times New Roman" pitchFamily="18" charset="0"/>
                <a:cs typeface="Times New Roman" pitchFamily="18" charset="0"/>
              </a:rPr>
              <a:t>Tuten</a:t>
            </a:r>
            <a:r>
              <a:rPr lang="en-US" dirty="0" smtClean="0">
                <a:latin typeface="Times New Roman" pitchFamily="18" charset="0"/>
                <a:cs typeface="Times New Roman" pitchFamily="18" charset="0"/>
              </a:rPr>
              <a:t> &amp; Michael R. Solomon: Social Media Marketing (Sage Publication)</a:t>
            </a:r>
            <a:endParaRPr lang="en-US"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FED77D8-8294-4AE7-A3C7-C88311A465C7}"/>
              </a:ext>
            </a:extLst>
          </p:cNvPr>
          <p:cNvSpPr>
            <a:spLocks noGrp="1"/>
          </p:cNvSpPr>
          <p:nvPr>
            <p:ph type="title"/>
          </p:nvPr>
        </p:nvSpPr>
        <p:spPr/>
        <p:txBody>
          <a:bodyPr>
            <a:normAutofit fontScale="90000"/>
          </a:bodyPr>
          <a:lstStyle/>
          <a:p>
            <a:r>
              <a:rPr lang="en-US" dirty="0"/>
              <a:t>7D in Details </a:t>
            </a:r>
          </a:p>
        </p:txBody>
      </p:sp>
      <p:sp>
        <p:nvSpPr>
          <p:cNvPr id="3" name="Content Placeholder 2">
            <a:extLst>
              <a:ext uri="{FF2B5EF4-FFF2-40B4-BE49-F238E27FC236}">
                <a16:creationId xmlns="" xmlns:a16="http://schemas.microsoft.com/office/drawing/2014/main" id="{CE8EECE5-F3C9-461E-AFEE-F47024051CCE}"/>
              </a:ext>
            </a:extLst>
          </p:cNvPr>
          <p:cNvSpPr>
            <a:spLocks noGrp="1"/>
          </p:cNvSpPr>
          <p:nvPr>
            <p:ph idx="1"/>
          </p:nvPr>
        </p:nvSpPr>
        <p:spPr/>
        <p:txBody>
          <a:bodyPr/>
          <a:lstStyle/>
          <a:p>
            <a:pPr marL="385763" indent="-385763" algn="just">
              <a:lnSpc>
                <a:spcPct val="150000"/>
              </a:lnSpc>
              <a:buAutoNum type="arabicPeriod"/>
            </a:pPr>
            <a:r>
              <a:rPr lang="en-US" b="1" dirty="0">
                <a:solidFill>
                  <a:schemeClr val="tx1"/>
                </a:solidFill>
                <a:latin typeface="Times New Roman" pitchFamily="18" charset="0"/>
                <a:cs typeface="Times New Roman" pitchFamily="18" charset="0"/>
              </a:rPr>
              <a:t>Digital Devices : </a:t>
            </a:r>
            <a:r>
              <a:rPr lang="en-US" dirty="0">
                <a:solidFill>
                  <a:schemeClr val="tx1"/>
                </a:solidFill>
                <a:latin typeface="Times New Roman" pitchFamily="18" charset="0"/>
                <a:cs typeface="Times New Roman" pitchFamily="18" charset="0"/>
              </a:rPr>
              <a:t>audience experience as they interest with the business website and mobile apps through a combination of connected devices including smartphone, tablets , desktop computers, TV and gaming devices</a:t>
            </a:r>
            <a:r>
              <a:rPr lang="en-US" dirty="0" smtClean="0">
                <a:solidFill>
                  <a:schemeClr val="tx1"/>
                </a:solidFill>
                <a:latin typeface="Times New Roman" pitchFamily="18" charset="0"/>
                <a:cs typeface="Times New Roman" pitchFamily="18" charset="0"/>
              </a:rPr>
              <a:t>.</a:t>
            </a:r>
          </a:p>
          <a:p>
            <a:pPr marL="385763" indent="-385763" algn="just">
              <a:lnSpc>
                <a:spcPct val="150000"/>
              </a:lnSpc>
              <a:buAutoNum type="arabicPeriod"/>
            </a:pPr>
            <a:endParaRPr lang="en-US" dirty="0">
              <a:solidFill>
                <a:schemeClr val="tx1"/>
              </a:solidFill>
              <a:latin typeface="Times New Roman" pitchFamily="18" charset="0"/>
              <a:cs typeface="Times New Roman" pitchFamily="18" charset="0"/>
            </a:endParaRPr>
          </a:p>
          <a:p>
            <a:pPr marL="385763" indent="-385763" algn="just">
              <a:lnSpc>
                <a:spcPct val="150000"/>
              </a:lnSpc>
              <a:buAutoNum type="arabicPeriod"/>
            </a:pPr>
            <a:r>
              <a:rPr lang="en-US" b="1" dirty="0">
                <a:solidFill>
                  <a:schemeClr val="tx1"/>
                </a:solidFill>
                <a:latin typeface="Times New Roman" pitchFamily="18" charset="0"/>
                <a:cs typeface="Times New Roman" pitchFamily="18" charset="0"/>
              </a:rPr>
              <a:t>Digital Platform : </a:t>
            </a:r>
            <a:r>
              <a:rPr lang="en-US" dirty="0">
                <a:solidFill>
                  <a:schemeClr val="tx1"/>
                </a:solidFill>
                <a:latin typeface="Times New Roman" pitchFamily="18" charset="0"/>
                <a:cs typeface="Times New Roman" pitchFamily="18" charset="0"/>
              </a:rPr>
              <a:t>most interaction on these devices through a browser or apps from the major platforms or services, that’s Facebook(and Instagram), Google(and YouTube), Twitter and LinkedIn. </a:t>
            </a:r>
            <a:endParaRPr lang="en-US" b="1" dirty="0">
              <a:solidFill>
                <a:schemeClr val="tx1"/>
              </a:solidFill>
              <a:latin typeface="Times New Roman" pitchFamily="18" charset="0"/>
              <a:cs typeface="Times New Roman" pitchFamily="18" charset="0"/>
            </a:endParaRPr>
          </a:p>
        </p:txBody>
      </p:sp>
      <p:sp>
        <p:nvSpPr>
          <p:cNvPr id="4" name="Footer Placeholder 3">
            <a:extLst>
              <a:ext uri="{FF2B5EF4-FFF2-40B4-BE49-F238E27FC236}">
                <a16:creationId xmlns="" xmlns:a16="http://schemas.microsoft.com/office/drawing/2014/main" id="{443FACC9-70DC-48BA-8AB2-0D3C740D090C}"/>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 xmlns:a16="http://schemas.microsoft.com/office/drawing/2014/main" id="{3DB49FF3-C4C8-40A6-99E9-B12C275B77E9}"/>
              </a:ext>
            </a:extLst>
          </p:cNvPr>
          <p:cNvSpPr>
            <a:spLocks noGrp="1"/>
          </p:cNvSpPr>
          <p:nvPr>
            <p:ph type="sldNum" sz="quarter" idx="12"/>
          </p:nvPr>
        </p:nvSpPr>
        <p:spPr/>
        <p:txBody>
          <a:bodyPr/>
          <a:lstStyle/>
          <a:p>
            <a:fld id="{1451FBAD-8127-43F1-AC25-24F5575B5A54}" type="slidenum">
              <a:rPr lang="en-US" smtClean="0"/>
              <a:pPr/>
              <a:t>20</a:t>
            </a:fld>
            <a:endParaRPr lang="en-US"/>
          </a:p>
        </p:txBody>
      </p:sp>
    </p:spTree>
    <p:extLst>
      <p:ext uri="{BB962C8B-B14F-4D97-AF65-F5344CB8AC3E}">
        <p14:creationId xmlns="" xmlns:p14="http://schemas.microsoft.com/office/powerpoint/2010/main" val="125622370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BFADD7A3-7152-4EDC-9E91-A50B83684661}"/>
              </a:ext>
            </a:extLst>
          </p:cNvPr>
          <p:cNvSpPr>
            <a:spLocks noGrp="1"/>
          </p:cNvSpPr>
          <p:nvPr>
            <p:ph idx="1"/>
          </p:nvPr>
        </p:nvSpPr>
        <p:spPr>
          <a:xfrm>
            <a:off x="278753" y="354514"/>
            <a:ext cx="7886700" cy="4474077"/>
          </a:xfrm>
        </p:spPr>
        <p:txBody>
          <a:bodyPr>
            <a:normAutofit/>
          </a:bodyPr>
          <a:lstStyle/>
          <a:p>
            <a:pPr algn="just"/>
            <a:r>
              <a:rPr lang="en-US" b="1" dirty="0">
                <a:solidFill>
                  <a:schemeClr val="tx1"/>
                </a:solidFill>
                <a:latin typeface="Times New Roman" pitchFamily="18" charset="0"/>
                <a:cs typeface="Times New Roman" pitchFamily="18" charset="0"/>
              </a:rPr>
              <a:t>Digital media – </a:t>
            </a:r>
            <a:r>
              <a:rPr lang="en-US" dirty="0">
                <a:solidFill>
                  <a:schemeClr val="tx1"/>
                </a:solidFill>
                <a:latin typeface="Times New Roman" pitchFamily="18" charset="0"/>
                <a:cs typeface="Times New Roman" pitchFamily="18" charset="0"/>
              </a:rPr>
              <a:t>different paid, owned and earned media communications channels for reaching and engaging audiences including advertising, email and messaging, search engines and social networks. Owned media also include the company websites and/or apps and content strategy.</a:t>
            </a:r>
          </a:p>
          <a:p>
            <a:pPr algn="just"/>
            <a:r>
              <a:rPr lang="en-US" b="1" dirty="0">
                <a:solidFill>
                  <a:schemeClr val="tx1"/>
                </a:solidFill>
                <a:latin typeface="Times New Roman" pitchFamily="18" charset="0"/>
                <a:cs typeface="Times New Roman" pitchFamily="18" charset="0"/>
              </a:rPr>
              <a:t>Digital data – </a:t>
            </a:r>
            <a:r>
              <a:rPr lang="en-US" dirty="0">
                <a:solidFill>
                  <a:schemeClr val="tx1"/>
                </a:solidFill>
                <a:latin typeface="Times New Roman" pitchFamily="18" charset="0"/>
                <a:cs typeface="Times New Roman" pitchFamily="18" charset="0"/>
              </a:rPr>
              <a:t>the insight businesses collect about their audience profiles and their interactions with businesses which now needs to be protected by law in most countries.</a:t>
            </a:r>
          </a:p>
          <a:p>
            <a:pPr algn="just"/>
            <a:r>
              <a:rPr lang="en-US" b="1" dirty="0">
                <a:solidFill>
                  <a:schemeClr val="tx1"/>
                </a:solidFill>
                <a:latin typeface="Times New Roman" pitchFamily="18" charset="0"/>
                <a:cs typeface="Times New Roman" pitchFamily="18" charset="0"/>
              </a:rPr>
              <a:t>Digital technology – </a:t>
            </a:r>
            <a:r>
              <a:rPr lang="en-US" dirty="0">
                <a:solidFill>
                  <a:schemeClr val="tx1"/>
                </a:solidFill>
                <a:latin typeface="Times New Roman" pitchFamily="18" charset="0"/>
                <a:cs typeface="Times New Roman" pitchFamily="18" charset="0"/>
              </a:rPr>
              <a:t>the marketing technology or </a:t>
            </a:r>
            <a:r>
              <a:rPr lang="en-US" dirty="0" err="1">
                <a:solidFill>
                  <a:schemeClr val="tx1"/>
                </a:solidFill>
                <a:latin typeface="Times New Roman" pitchFamily="18" charset="0"/>
                <a:cs typeface="Times New Roman" pitchFamily="18" charset="0"/>
              </a:rPr>
              <a:t>martech</a:t>
            </a:r>
            <a:r>
              <a:rPr lang="en-US" dirty="0">
                <a:solidFill>
                  <a:schemeClr val="tx1"/>
                </a:solidFill>
                <a:latin typeface="Times New Roman" pitchFamily="18" charset="0"/>
                <a:cs typeface="Times New Roman" pitchFamily="18" charset="0"/>
              </a:rPr>
              <a:t> that businesses use to create interactive experiences from websites and mobile apps to in-store kiosks and email campaigns.</a:t>
            </a:r>
          </a:p>
          <a:p>
            <a:endParaRPr lang="en-US" dirty="0"/>
          </a:p>
        </p:txBody>
      </p:sp>
      <p:sp>
        <p:nvSpPr>
          <p:cNvPr id="4" name="Footer Placeholder 3">
            <a:extLst>
              <a:ext uri="{FF2B5EF4-FFF2-40B4-BE49-F238E27FC236}">
                <a16:creationId xmlns="" xmlns:a16="http://schemas.microsoft.com/office/drawing/2014/main" id="{A760B3CA-8633-4DBA-999C-AEE7DBF166F6}"/>
              </a:ext>
            </a:extLst>
          </p:cNvPr>
          <p:cNvSpPr>
            <a:spLocks noGrp="1"/>
          </p:cNvSpPr>
          <p:nvPr>
            <p:ph type="ftr" sz="quarter" idx="11"/>
          </p:nvPr>
        </p:nvSpPr>
        <p:spPr/>
        <p:txBody>
          <a:bodyPr/>
          <a:lstStyle/>
          <a:p>
            <a:r>
              <a:rPr lang="en-US"/>
              <a:t>Digital Media and Social Marketing (ROE081)</a:t>
            </a:r>
          </a:p>
        </p:txBody>
      </p:sp>
      <p:sp>
        <p:nvSpPr>
          <p:cNvPr id="5" name="Slide Number Placeholder 4">
            <a:extLst>
              <a:ext uri="{FF2B5EF4-FFF2-40B4-BE49-F238E27FC236}">
                <a16:creationId xmlns="" xmlns:a16="http://schemas.microsoft.com/office/drawing/2014/main" id="{FB41CA75-903A-41B2-996B-992C42C8646C}"/>
              </a:ext>
            </a:extLst>
          </p:cNvPr>
          <p:cNvSpPr>
            <a:spLocks noGrp="1"/>
          </p:cNvSpPr>
          <p:nvPr>
            <p:ph type="sldNum" sz="quarter" idx="12"/>
          </p:nvPr>
        </p:nvSpPr>
        <p:spPr/>
        <p:txBody>
          <a:bodyPr/>
          <a:lstStyle/>
          <a:p>
            <a:fld id="{1451FBAD-8127-43F1-AC25-24F5575B5A54}" type="slidenum">
              <a:rPr lang="en-US" smtClean="0"/>
              <a:pPr/>
              <a:t>21</a:t>
            </a:fld>
            <a:endParaRPr lang="en-US"/>
          </a:p>
        </p:txBody>
      </p:sp>
    </p:spTree>
    <p:extLst>
      <p:ext uri="{BB962C8B-B14F-4D97-AF65-F5344CB8AC3E}">
        <p14:creationId xmlns="" xmlns:p14="http://schemas.microsoft.com/office/powerpoint/2010/main" val="296520330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1E475B59-AAA3-4916-8299-FA20BD6073D2}"/>
              </a:ext>
            </a:extLst>
          </p:cNvPr>
          <p:cNvSpPr>
            <a:spLocks noGrp="1"/>
          </p:cNvSpPr>
          <p:nvPr>
            <p:ph idx="1"/>
          </p:nvPr>
        </p:nvSpPr>
        <p:spPr>
          <a:xfrm>
            <a:off x="383722" y="389504"/>
            <a:ext cx="7886700" cy="4215153"/>
          </a:xfrm>
        </p:spPr>
        <p:txBody>
          <a:bodyPr>
            <a:normAutofit/>
          </a:bodyPr>
          <a:lstStyle/>
          <a:p>
            <a:r>
              <a:rPr lang="en-US" b="1" dirty="0">
                <a:solidFill>
                  <a:schemeClr val="tx1"/>
                </a:solidFill>
                <a:latin typeface="Times New Roman" pitchFamily="18" charset="0"/>
                <a:cs typeface="Times New Roman" pitchFamily="18" charset="0"/>
              </a:rPr>
              <a:t>Digital goals – </a:t>
            </a:r>
            <a:r>
              <a:rPr lang="en-US" dirty="0">
                <a:solidFill>
                  <a:schemeClr val="tx1"/>
                </a:solidFill>
                <a:latin typeface="Times New Roman" pitchFamily="18" charset="0"/>
                <a:cs typeface="Times New Roman" pitchFamily="18" charset="0"/>
              </a:rPr>
              <a:t>reviewing what the business or brand is aiming to achieve through using digital marketing, considering how digital marketing can help the business compete better through considering new business and revenue models and investing more in digital transformation and always-on marketing in addition to campaign investments which will have SMART objectives.</a:t>
            </a:r>
          </a:p>
          <a:p>
            <a:r>
              <a:rPr lang="en-US" b="1" dirty="0">
                <a:solidFill>
                  <a:schemeClr val="tx1"/>
                </a:solidFill>
                <a:latin typeface="Times New Roman" pitchFamily="18" charset="0"/>
                <a:cs typeface="Times New Roman" pitchFamily="18" charset="0"/>
              </a:rPr>
              <a:t>Digital audiences – </a:t>
            </a:r>
            <a:r>
              <a:rPr lang="en-US" dirty="0">
                <a:solidFill>
                  <a:schemeClr val="tx1"/>
                </a:solidFill>
                <a:latin typeface="Times New Roman" pitchFamily="18" charset="0"/>
                <a:cs typeface="Times New Roman" pitchFamily="18" charset="0"/>
              </a:rPr>
              <a:t>understanding online audience characteristics, behaviors and preferences in order to deliver more relevant content and experiences to different target segments aimed at increasing interactions and so meeting business goals within the competitive online marketplace.</a:t>
            </a:r>
          </a:p>
          <a:p>
            <a:endParaRPr lang="en-US" dirty="0"/>
          </a:p>
        </p:txBody>
      </p:sp>
      <p:sp>
        <p:nvSpPr>
          <p:cNvPr id="4" name="Footer Placeholder 3">
            <a:extLst>
              <a:ext uri="{FF2B5EF4-FFF2-40B4-BE49-F238E27FC236}">
                <a16:creationId xmlns="" xmlns:a16="http://schemas.microsoft.com/office/drawing/2014/main" id="{CC7DA259-3053-4D7F-9A88-6EDE0B702A19}"/>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 xmlns:a16="http://schemas.microsoft.com/office/drawing/2014/main" id="{88978AE3-9098-4295-BF18-D7D0ACF3C305}"/>
              </a:ext>
            </a:extLst>
          </p:cNvPr>
          <p:cNvSpPr>
            <a:spLocks noGrp="1"/>
          </p:cNvSpPr>
          <p:nvPr>
            <p:ph type="sldNum" sz="quarter" idx="12"/>
          </p:nvPr>
        </p:nvSpPr>
        <p:spPr/>
        <p:txBody>
          <a:bodyPr/>
          <a:lstStyle/>
          <a:p>
            <a:fld id="{1451FBAD-8127-43F1-AC25-24F5575B5A54}" type="slidenum">
              <a:rPr lang="en-US" smtClean="0"/>
              <a:pPr/>
              <a:t>22</a:t>
            </a:fld>
            <a:endParaRPr lang="en-US"/>
          </a:p>
        </p:txBody>
      </p:sp>
    </p:spTree>
    <p:extLst>
      <p:ext uri="{BB962C8B-B14F-4D97-AF65-F5344CB8AC3E}">
        <p14:creationId xmlns="" xmlns:p14="http://schemas.microsoft.com/office/powerpoint/2010/main" val="260915579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1EB9F59-206E-4F6D-A8DB-BA3901323DE9}"/>
              </a:ext>
            </a:extLst>
          </p:cNvPr>
          <p:cNvSpPr>
            <a:spLocks noGrp="1"/>
          </p:cNvSpPr>
          <p:nvPr>
            <p:ph type="title"/>
          </p:nvPr>
        </p:nvSpPr>
        <p:spPr/>
        <p:txBody>
          <a:bodyPr>
            <a:normAutofit fontScale="90000"/>
          </a:bodyPr>
          <a:lstStyle/>
          <a:p>
            <a:r>
              <a:rPr lang="en-US" dirty="0">
                <a:latin typeface="proxima-nova"/>
              </a:rPr>
              <a:t>MarTech</a:t>
            </a:r>
          </a:p>
        </p:txBody>
      </p:sp>
      <p:sp>
        <p:nvSpPr>
          <p:cNvPr id="3" name="Content Placeholder 2">
            <a:extLst>
              <a:ext uri="{FF2B5EF4-FFF2-40B4-BE49-F238E27FC236}">
                <a16:creationId xmlns="" xmlns:a16="http://schemas.microsoft.com/office/drawing/2014/main" id="{A403C2E6-3A55-46F1-90E0-B6677279CB0F}"/>
              </a:ext>
            </a:extLst>
          </p:cNvPr>
          <p:cNvSpPr>
            <a:spLocks noGrp="1"/>
          </p:cNvSpPr>
          <p:nvPr>
            <p:ph idx="1"/>
          </p:nvPr>
        </p:nvSpPr>
        <p:spPr/>
        <p:txBody>
          <a:bodyPr/>
          <a:lstStyle/>
          <a:p>
            <a:pPr algn="just"/>
            <a:r>
              <a:rPr lang="en-US" b="0" i="0" dirty="0">
                <a:solidFill>
                  <a:srgbClr val="000000"/>
                </a:solidFill>
                <a:effectLst/>
                <a:latin typeface="Times New Roman" pitchFamily="18" charset="0"/>
                <a:cs typeface="Times New Roman" pitchFamily="18" charset="0"/>
              </a:rPr>
              <a:t>Marketing technology, also known as MarTech, describes a range of software and tools that assist in achieving marketing goals or objectives. When a marketing team utilizes a grouping of marketing technologies, this is known as their </a:t>
            </a:r>
            <a:r>
              <a:rPr lang="en-US" b="0" i="0" u="none" strike="noStrike" dirty="0">
                <a:solidFill>
                  <a:srgbClr val="EE7623"/>
                </a:solidFill>
                <a:effectLst/>
                <a:latin typeface="Times New Roman" pitchFamily="18" charset="0"/>
                <a:cs typeface="Times New Roman" pitchFamily="18" charset="0"/>
              </a:rPr>
              <a:t>marketing technology stack</a:t>
            </a:r>
            <a:r>
              <a:rPr lang="en-US" b="0" i="0" dirty="0">
                <a:solidFill>
                  <a:srgbClr val="000000"/>
                </a:solidFill>
                <a:effectLst/>
                <a:latin typeface="Times New Roman" pitchFamily="18" charset="0"/>
                <a:cs typeface="Times New Roman" pitchFamily="18" charset="0"/>
              </a:rPr>
              <a:t>. MarTech has become a staple in digital marketing campaigns, but can also be used to optimize marketing efforts across any marketing channel.</a:t>
            </a:r>
            <a:endParaRPr lang="en-US" dirty="0">
              <a:latin typeface="Times New Roman" pitchFamily="18" charset="0"/>
              <a:cs typeface="Times New Roman" pitchFamily="18" charset="0"/>
            </a:endParaRPr>
          </a:p>
        </p:txBody>
      </p:sp>
      <p:sp>
        <p:nvSpPr>
          <p:cNvPr id="4" name="Footer Placeholder 3">
            <a:extLst>
              <a:ext uri="{FF2B5EF4-FFF2-40B4-BE49-F238E27FC236}">
                <a16:creationId xmlns="" xmlns:a16="http://schemas.microsoft.com/office/drawing/2014/main" id="{9E4C59E7-4E6F-4A66-AB5A-254C45D41653}"/>
              </a:ext>
            </a:extLst>
          </p:cNvPr>
          <p:cNvSpPr>
            <a:spLocks noGrp="1"/>
          </p:cNvSpPr>
          <p:nvPr>
            <p:ph type="ftr" sz="quarter" idx="11"/>
          </p:nvPr>
        </p:nvSpPr>
        <p:spPr/>
        <p:txBody>
          <a:bodyPr/>
          <a:lstStyle/>
          <a:p>
            <a:r>
              <a:rPr lang="en-US"/>
              <a:t>Digital Media and Social Marketing (ROE081)</a:t>
            </a:r>
          </a:p>
        </p:txBody>
      </p:sp>
      <p:sp>
        <p:nvSpPr>
          <p:cNvPr id="5" name="Slide Number Placeholder 4">
            <a:extLst>
              <a:ext uri="{FF2B5EF4-FFF2-40B4-BE49-F238E27FC236}">
                <a16:creationId xmlns="" xmlns:a16="http://schemas.microsoft.com/office/drawing/2014/main" id="{54B93B79-DE41-4CCF-A23A-4504E4D8A0C0}"/>
              </a:ext>
            </a:extLst>
          </p:cNvPr>
          <p:cNvSpPr>
            <a:spLocks noGrp="1"/>
          </p:cNvSpPr>
          <p:nvPr>
            <p:ph type="sldNum" sz="quarter" idx="12"/>
          </p:nvPr>
        </p:nvSpPr>
        <p:spPr/>
        <p:txBody>
          <a:bodyPr/>
          <a:lstStyle/>
          <a:p>
            <a:fld id="{1451FBAD-8127-43F1-AC25-24F5575B5A54}" type="slidenum">
              <a:rPr lang="en-US" smtClean="0"/>
              <a:pPr/>
              <a:t>23</a:t>
            </a:fld>
            <a:endParaRPr lang="en-US"/>
          </a:p>
        </p:txBody>
      </p:sp>
    </p:spTree>
    <p:extLst>
      <p:ext uri="{BB962C8B-B14F-4D97-AF65-F5344CB8AC3E}">
        <p14:creationId xmlns="" xmlns:p14="http://schemas.microsoft.com/office/powerpoint/2010/main" val="101028645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38B4002-49E4-4A29-B336-64ECC5EED912}"/>
              </a:ext>
            </a:extLst>
          </p:cNvPr>
          <p:cNvSpPr>
            <a:spLocks noGrp="1"/>
          </p:cNvSpPr>
          <p:nvPr>
            <p:ph type="title"/>
          </p:nvPr>
        </p:nvSpPr>
        <p:spPr>
          <a:xfrm>
            <a:off x="0" y="329911"/>
            <a:ext cx="9144000" cy="782848"/>
          </a:xfrm>
        </p:spPr>
        <p:txBody>
          <a:bodyPr>
            <a:normAutofit fontScale="90000"/>
          </a:bodyPr>
          <a:lstStyle/>
          <a:p>
            <a:pPr marL="171450" indent="-171450" algn="ctr" defTabSz="685800">
              <a:lnSpc>
                <a:spcPct val="90000"/>
              </a:lnSpc>
              <a:spcBef>
                <a:spcPts val="750"/>
              </a:spcBef>
              <a:defRPr/>
            </a:pPr>
            <a:r>
              <a:rPr lang="en-US" sz="3700" u="sng" kern="1200" dirty="0">
                <a:solidFill>
                  <a:srgbClr val="000000"/>
                </a:solidFill>
                <a:latin typeface="proxima-nova"/>
                <a:ea typeface="+mn-ea"/>
                <a:cs typeface="+mn-cs"/>
              </a:rPr>
              <a:t>Difference Between MarTech and AdTech </a:t>
            </a:r>
            <a:r>
              <a:rPr lang="en-US" sz="2100" kern="1200" dirty="0">
                <a:solidFill>
                  <a:srgbClr val="000000"/>
                </a:solidFill>
                <a:latin typeface="proxima-nova"/>
                <a:ea typeface="+mn-ea"/>
                <a:cs typeface="+mn-cs"/>
              </a:rPr>
              <a:t/>
            </a:r>
            <a:br>
              <a:rPr lang="en-US" sz="2100" kern="1200" dirty="0">
                <a:solidFill>
                  <a:srgbClr val="000000"/>
                </a:solidFill>
                <a:latin typeface="proxima-nova"/>
                <a:ea typeface="+mn-ea"/>
                <a:cs typeface="+mn-cs"/>
              </a:rPr>
            </a:br>
            <a:endParaRPr lang="en-US" dirty="0"/>
          </a:p>
        </p:txBody>
      </p:sp>
      <p:sp>
        <p:nvSpPr>
          <p:cNvPr id="3" name="Content Placeholder 2">
            <a:extLst>
              <a:ext uri="{FF2B5EF4-FFF2-40B4-BE49-F238E27FC236}">
                <a16:creationId xmlns="" xmlns:a16="http://schemas.microsoft.com/office/drawing/2014/main" id="{76104397-E050-4BC6-98DE-57E579A66609}"/>
              </a:ext>
            </a:extLst>
          </p:cNvPr>
          <p:cNvSpPr>
            <a:spLocks noGrp="1"/>
          </p:cNvSpPr>
          <p:nvPr>
            <p:ph idx="1"/>
          </p:nvPr>
        </p:nvSpPr>
        <p:spPr>
          <a:xfrm>
            <a:off x="628650" y="1375063"/>
            <a:ext cx="7886700" cy="3263504"/>
          </a:xfrm>
        </p:spPr>
        <p:txBody>
          <a:bodyPr/>
          <a:lstStyle/>
          <a:p>
            <a:pPr algn="just"/>
            <a:r>
              <a:rPr lang="en-US" b="0" i="0" dirty="0">
                <a:solidFill>
                  <a:srgbClr val="000000"/>
                </a:solidFill>
                <a:effectLst/>
                <a:latin typeface="Times New Roman" pitchFamily="18" charset="0"/>
                <a:cs typeface="Times New Roman" pitchFamily="18" charset="0"/>
              </a:rPr>
              <a:t>MarTech may sometimes be confused with </a:t>
            </a:r>
            <a:r>
              <a:rPr lang="en-US" b="0" i="0" dirty="0" err="1">
                <a:solidFill>
                  <a:srgbClr val="000000"/>
                </a:solidFill>
                <a:effectLst/>
                <a:latin typeface="Times New Roman" pitchFamily="18" charset="0"/>
                <a:cs typeface="Times New Roman" pitchFamily="18" charset="0"/>
              </a:rPr>
              <a:t>Adtech</a:t>
            </a:r>
            <a:r>
              <a:rPr lang="en-US" b="0" i="0" dirty="0">
                <a:solidFill>
                  <a:srgbClr val="000000"/>
                </a:solidFill>
                <a:effectLst/>
                <a:latin typeface="Times New Roman" pitchFamily="18" charset="0"/>
                <a:cs typeface="Times New Roman" pitchFamily="18" charset="0"/>
              </a:rPr>
              <a:t>. The difference between these programs is similar to the difference between marketing and advertising. While </a:t>
            </a:r>
            <a:r>
              <a:rPr lang="en-US" b="0" i="0" dirty="0" err="1">
                <a:solidFill>
                  <a:srgbClr val="000000"/>
                </a:solidFill>
                <a:effectLst/>
                <a:latin typeface="Times New Roman" pitchFamily="18" charset="0"/>
                <a:cs typeface="Times New Roman" pitchFamily="18" charset="0"/>
              </a:rPr>
              <a:t>martech</a:t>
            </a:r>
            <a:r>
              <a:rPr lang="en-US" b="0" i="0" dirty="0">
                <a:solidFill>
                  <a:srgbClr val="000000"/>
                </a:solidFill>
                <a:effectLst/>
                <a:latin typeface="Times New Roman" pitchFamily="18" charset="0"/>
                <a:cs typeface="Times New Roman" pitchFamily="18" charset="0"/>
              </a:rPr>
              <a:t> refers to technology that helps to create, communicate, and deliver offerings, </a:t>
            </a:r>
            <a:r>
              <a:rPr lang="en-US" b="0" i="0" dirty="0" err="1">
                <a:solidFill>
                  <a:srgbClr val="000000"/>
                </a:solidFill>
                <a:effectLst/>
                <a:latin typeface="Times New Roman" pitchFamily="18" charset="0"/>
                <a:cs typeface="Times New Roman" pitchFamily="18" charset="0"/>
              </a:rPr>
              <a:t>adtech</a:t>
            </a:r>
            <a:r>
              <a:rPr lang="en-US" b="0" i="0" dirty="0">
                <a:solidFill>
                  <a:srgbClr val="000000"/>
                </a:solidFill>
                <a:effectLst/>
                <a:latin typeface="Times New Roman" pitchFamily="18" charset="0"/>
                <a:cs typeface="Times New Roman" pitchFamily="18" charset="0"/>
              </a:rPr>
              <a:t> is strictly used to influence buyer behavior by promoting offerings. For example, Customer Relationship Management (CRM) software is </a:t>
            </a:r>
            <a:r>
              <a:rPr lang="en-US" b="0" i="0" dirty="0" err="1">
                <a:solidFill>
                  <a:srgbClr val="000000"/>
                </a:solidFill>
                <a:effectLst/>
                <a:latin typeface="Times New Roman" pitchFamily="18" charset="0"/>
                <a:cs typeface="Times New Roman" pitchFamily="18" charset="0"/>
              </a:rPr>
              <a:t>martech</a:t>
            </a:r>
            <a:r>
              <a:rPr lang="en-US" b="0" i="0" dirty="0">
                <a:solidFill>
                  <a:srgbClr val="000000"/>
                </a:solidFill>
                <a:effectLst/>
                <a:latin typeface="Times New Roman" pitchFamily="18" charset="0"/>
                <a:cs typeface="Times New Roman" pitchFamily="18" charset="0"/>
              </a:rPr>
              <a:t>, while social ad platforms are </a:t>
            </a:r>
            <a:r>
              <a:rPr lang="en-US" b="0" i="0" dirty="0" err="1">
                <a:solidFill>
                  <a:srgbClr val="000000"/>
                </a:solidFill>
                <a:effectLst/>
                <a:latin typeface="Times New Roman" pitchFamily="18" charset="0"/>
                <a:cs typeface="Times New Roman" pitchFamily="18" charset="0"/>
              </a:rPr>
              <a:t>adtech</a:t>
            </a:r>
            <a:r>
              <a:rPr lang="en-US" b="0" i="0" dirty="0">
                <a:solidFill>
                  <a:srgbClr val="000000"/>
                </a:solidFill>
                <a:effectLst/>
                <a:latin typeface="Times New Roman" pitchFamily="18" charset="0"/>
                <a:cs typeface="Times New Roman" pitchFamily="18" charset="0"/>
              </a:rPr>
              <a:t>.</a:t>
            </a:r>
          </a:p>
          <a:p>
            <a:endParaRPr lang="en-US" dirty="0"/>
          </a:p>
        </p:txBody>
      </p:sp>
      <p:sp>
        <p:nvSpPr>
          <p:cNvPr id="4" name="Footer Placeholder 3">
            <a:extLst>
              <a:ext uri="{FF2B5EF4-FFF2-40B4-BE49-F238E27FC236}">
                <a16:creationId xmlns="" xmlns:a16="http://schemas.microsoft.com/office/drawing/2014/main" id="{25D7CB85-C05F-465D-AAFA-62B75D527800}"/>
              </a:ext>
            </a:extLst>
          </p:cNvPr>
          <p:cNvSpPr>
            <a:spLocks noGrp="1"/>
          </p:cNvSpPr>
          <p:nvPr>
            <p:ph type="ftr" sz="quarter" idx="11"/>
          </p:nvPr>
        </p:nvSpPr>
        <p:spPr/>
        <p:txBody>
          <a:bodyPr/>
          <a:lstStyle/>
          <a:p>
            <a:r>
              <a:rPr lang="en-US"/>
              <a:t>Digital Media and Social Marketing (ROE081)</a:t>
            </a:r>
          </a:p>
        </p:txBody>
      </p:sp>
      <p:sp>
        <p:nvSpPr>
          <p:cNvPr id="5" name="Slide Number Placeholder 4">
            <a:extLst>
              <a:ext uri="{FF2B5EF4-FFF2-40B4-BE49-F238E27FC236}">
                <a16:creationId xmlns="" xmlns:a16="http://schemas.microsoft.com/office/drawing/2014/main" id="{02B6EB9E-00B0-43A8-884F-63E1024B2980}"/>
              </a:ext>
            </a:extLst>
          </p:cNvPr>
          <p:cNvSpPr>
            <a:spLocks noGrp="1"/>
          </p:cNvSpPr>
          <p:nvPr>
            <p:ph type="sldNum" sz="quarter" idx="12"/>
          </p:nvPr>
        </p:nvSpPr>
        <p:spPr/>
        <p:txBody>
          <a:bodyPr/>
          <a:lstStyle/>
          <a:p>
            <a:fld id="{1451FBAD-8127-43F1-AC25-24F5575B5A54}" type="slidenum">
              <a:rPr lang="en-US" smtClean="0"/>
              <a:pPr/>
              <a:t>24</a:t>
            </a:fld>
            <a:endParaRPr lang="en-US"/>
          </a:p>
        </p:txBody>
      </p:sp>
    </p:spTree>
    <p:extLst>
      <p:ext uri="{BB962C8B-B14F-4D97-AF65-F5344CB8AC3E}">
        <p14:creationId xmlns="" xmlns:p14="http://schemas.microsoft.com/office/powerpoint/2010/main" val="243713392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87680" y="328940"/>
            <a:ext cx="8290560" cy="307777"/>
          </a:xfrm>
          <a:prstGeom prst="rect">
            <a:avLst/>
          </a:prstGeom>
        </p:spPr>
        <p:txBody>
          <a:bodyPr wrap="square">
            <a:spAutoFit/>
          </a:bodyPr>
          <a:lstStyle/>
          <a:p>
            <a:r>
              <a:rPr lang="en-US" b="1" u="sng" dirty="0" smtClean="0"/>
              <a:t>DIFFERENCE BETWEEN TRADITIONAL MARKETING AND DIGITAL MARKETING</a:t>
            </a:r>
            <a:endParaRPr lang="en-US" b="1" u="sng" dirty="0"/>
          </a:p>
        </p:txBody>
      </p:sp>
      <p:sp>
        <p:nvSpPr>
          <p:cNvPr id="3" name="Rectangle 2"/>
          <p:cNvSpPr/>
          <p:nvPr/>
        </p:nvSpPr>
        <p:spPr>
          <a:xfrm>
            <a:off x="528761" y="919983"/>
            <a:ext cx="8257430" cy="1169551"/>
          </a:xfrm>
          <a:prstGeom prst="rect">
            <a:avLst/>
          </a:prstGeom>
        </p:spPr>
        <p:txBody>
          <a:bodyPr wrap="square">
            <a:spAutoFit/>
          </a:bodyPr>
          <a:lstStyle/>
          <a:p>
            <a:pPr algn="just">
              <a:buFont typeface="Arial" pitchFamily="34" charset="0"/>
              <a:buChar char="•"/>
            </a:pPr>
            <a:r>
              <a:rPr lang="en-US" b="1" dirty="0" smtClean="0">
                <a:latin typeface="Times New Roman" pitchFamily="18" charset="0"/>
                <a:cs typeface="Times New Roman" pitchFamily="18" charset="0"/>
              </a:rPr>
              <a:t>Traditional Marketing</a:t>
            </a:r>
            <a:r>
              <a:rPr lang="en-US" dirty="0" smtClean="0">
                <a:latin typeface="Times New Roman" pitchFamily="18" charset="0"/>
                <a:cs typeface="Times New Roman" pitchFamily="18" charset="0"/>
              </a:rPr>
              <a:t> is when the marketing activities are undertaken in a conventional fashion, i.e. by way of newspaper, television radio and magazine. As against, </a:t>
            </a:r>
            <a:r>
              <a:rPr lang="en-US" b="1" dirty="0" smtClean="0">
                <a:latin typeface="Times New Roman" pitchFamily="18" charset="0"/>
                <a:cs typeface="Times New Roman" pitchFamily="18" charset="0"/>
              </a:rPr>
              <a:t>digital marketing</a:t>
            </a:r>
            <a:r>
              <a:rPr lang="en-US" dirty="0" smtClean="0">
                <a:latin typeface="Times New Roman" pitchFamily="18" charset="0"/>
                <a:cs typeface="Times New Roman" pitchFamily="18" charset="0"/>
              </a:rPr>
              <a:t> is when we use the online platform to promote the products and services of our company.</a:t>
            </a:r>
          </a:p>
          <a:p>
            <a:pPr algn="just">
              <a:buFont typeface="Arial" pitchFamily="34" charset="0"/>
              <a:buChar char="•"/>
            </a:pPr>
            <a:endParaRPr lang="en-IN" dirty="0" smtClean="0">
              <a:latin typeface="Times New Roman" pitchFamily="18" charset="0"/>
              <a:cs typeface="Times New Roman" pitchFamily="18" charset="0"/>
            </a:endParaRPr>
          </a:p>
          <a:p>
            <a:pPr algn="just">
              <a:buFont typeface="Arial" pitchFamily="34" charset="0"/>
              <a:buChar char="•"/>
            </a:pPr>
            <a:r>
              <a:rPr lang="en-US" dirty="0" smtClean="0">
                <a:latin typeface="Times New Roman" pitchFamily="18" charset="0"/>
                <a:cs typeface="Times New Roman" pitchFamily="18" charset="0"/>
              </a:rPr>
              <a:t>In traditional marketing the reach is local, whereas digital marketing is known for its global reach</a:t>
            </a:r>
            <a:endParaRPr lang="en-US"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4" name="Picture 2"/>
          <p:cNvPicPr>
            <a:picLocks noChangeAspect="1" noChangeArrowheads="1"/>
          </p:cNvPicPr>
          <p:nvPr/>
        </p:nvPicPr>
        <p:blipFill>
          <a:blip r:embed="rId2"/>
          <a:srcRect l="17750" t="33111" r="42125" b="33778"/>
          <a:stretch>
            <a:fillRect/>
          </a:stretch>
        </p:blipFill>
        <p:spPr bwMode="auto">
          <a:xfrm>
            <a:off x="457199" y="213360"/>
            <a:ext cx="8634943" cy="400812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8" name="Picture 2"/>
          <p:cNvPicPr>
            <a:picLocks noChangeAspect="1" noChangeArrowheads="1"/>
          </p:cNvPicPr>
          <p:nvPr/>
        </p:nvPicPr>
        <p:blipFill>
          <a:blip r:embed="rId2"/>
          <a:srcRect l="18500" t="8222" r="43750" b="27778"/>
          <a:stretch>
            <a:fillRect/>
          </a:stretch>
        </p:blipFill>
        <p:spPr bwMode="auto">
          <a:xfrm>
            <a:off x="1859280" y="304800"/>
            <a:ext cx="4861560" cy="463619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2" name="Picture 2"/>
          <p:cNvPicPr>
            <a:picLocks noChangeAspect="1" noChangeArrowheads="1"/>
          </p:cNvPicPr>
          <p:nvPr/>
        </p:nvPicPr>
        <p:blipFill>
          <a:blip r:embed="rId2"/>
          <a:srcRect l="17875" t="11111" r="36750" b="25000"/>
          <a:stretch>
            <a:fillRect/>
          </a:stretch>
        </p:blipFill>
        <p:spPr bwMode="auto">
          <a:xfrm>
            <a:off x="579120" y="-1"/>
            <a:ext cx="6583680" cy="521434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28584" y="253782"/>
            <a:ext cx="8373456" cy="2523768"/>
          </a:xfrm>
          <a:prstGeom prst="rect">
            <a:avLst/>
          </a:prstGeom>
        </p:spPr>
        <p:txBody>
          <a:bodyPr wrap="square">
            <a:spAutoFit/>
          </a:bodyPr>
          <a:lstStyle/>
          <a:p>
            <a:r>
              <a:rPr lang="en-US" sz="1800" b="1" u="sng" dirty="0" smtClean="0">
                <a:latin typeface="Times New Roman" pitchFamily="18" charset="0"/>
                <a:cs typeface="Times New Roman" pitchFamily="18" charset="0"/>
              </a:rPr>
              <a:t>Benefits of Traditional Marketing</a:t>
            </a:r>
          </a:p>
          <a:p>
            <a:pPr>
              <a:buFont typeface="Arial" pitchFamily="34" charset="0"/>
              <a:buChar char="•"/>
            </a:pPr>
            <a:r>
              <a:rPr lang="en-US" dirty="0" smtClean="0">
                <a:latin typeface="Times New Roman" pitchFamily="18" charset="0"/>
                <a:cs typeface="Times New Roman" pitchFamily="18" charset="0"/>
              </a:rPr>
              <a:t>You can easily reach your target local audience</a:t>
            </a:r>
          </a:p>
          <a:p>
            <a:pPr>
              <a:buFont typeface="Arial" pitchFamily="34" charset="0"/>
              <a:buChar char="•"/>
            </a:pPr>
            <a:r>
              <a:rPr lang="en-US" dirty="0" smtClean="0">
                <a:latin typeface="Times New Roman" pitchFamily="18" charset="0"/>
                <a:cs typeface="Times New Roman" pitchFamily="18" charset="0"/>
              </a:rPr>
              <a:t>The materials can be kept</a:t>
            </a:r>
          </a:p>
          <a:p>
            <a:pPr>
              <a:buFont typeface="Arial" pitchFamily="34" charset="0"/>
              <a:buChar char="•"/>
            </a:pPr>
            <a:r>
              <a:rPr lang="en-US" dirty="0" smtClean="0">
                <a:latin typeface="Times New Roman" pitchFamily="18" charset="0"/>
                <a:cs typeface="Times New Roman" pitchFamily="18" charset="0"/>
              </a:rPr>
              <a:t>It's easy to understand.</a:t>
            </a:r>
          </a:p>
          <a:p>
            <a:endParaRPr lang="en-IN" dirty="0" smtClean="0">
              <a:latin typeface="Times New Roman" pitchFamily="18" charset="0"/>
              <a:cs typeface="Times New Roman" pitchFamily="18" charset="0"/>
            </a:endParaRPr>
          </a:p>
          <a:p>
            <a:endParaRPr lang="en-IN" dirty="0" smtClean="0">
              <a:latin typeface="Times New Roman" pitchFamily="18" charset="0"/>
              <a:cs typeface="Times New Roman" pitchFamily="18" charset="0"/>
            </a:endParaRPr>
          </a:p>
          <a:p>
            <a:r>
              <a:rPr lang="en-US" b="1" u="sng" dirty="0" smtClean="0">
                <a:latin typeface="Times New Roman" pitchFamily="18" charset="0"/>
                <a:cs typeface="Times New Roman" pitchFamily="18" charset="0"/>
              </a:rPr>
              <a:t>The Downside to Traditional Marketing </a:t>
            </a:r>
          </a:p>
          <a:p>
            <a:endParaRPr lang="en-IN" dirty="0" smtClean="0">
              <a:latin typeface="Times New Roman" pitchFamily="18" charset="0"/>
              <a:cs typeface="Times New Roman" pitchFamily="18" charset="0"/>
            </a:endParaRPr>
          </a:p>
          <a:p>
            <a:pPr>
              <a:buFont typeface="Arial" pitchFamily="34" charset="0"/>
              <a:buChar char="•"/>
            </a:pPr>
            <a:r>
              <a:rPr lang="en-US" dirty="0" smtClean="0">
                <a:latin typeface="Times New Roman" pitchFamily="18" charset="0"/>
                <a:cs typeface="Times New Roman" pitchFamily="18" charset="0"/>
              </a:rPr>
              <a:t>There is very little interaction between the medium used and the customers.</a:t>
            </a:r>
          </a:p>
          <a:p>
            <a:pPr>
              <a:buFont typeface="Arial" pitchFamily="34" charset="0"/>
              <a:buChar char="•"/>
            </a:pPr>
            <a:r>
              <a:rPr lang="en-US" dirty="0" smtClean="0">
                <a:latin typeface="Times New Roman" pitchFamily="18" charset="0"/>
                <a:cs typeface="Times New Roman" pitchFamily="18" charset="0"/>
              </a:rPr>
              <a:t>Print or radio advertisements can be very costly</a:t>
            </a:r>
          </a:p>
          <a:p>
            <a:pPr>
              <a:buFont typeface="Arial" pitchFamily="34" charset="0"/>
              <a:buChar char="•"/>
            </a:pPr>
            <a:r>
              <a:rPr lang="en-US" dirty="0" smtClean="0">
                <a:latin typeface="Times New Roman" pitchFamily="18" charset="0"/>
                <a:cs typeface="Times New Roman" pitchFamily="18" charset="0"/>
              </a:rPr>
              <a:t>Results on this marketing strategy cannot easily be measured.</a:t>
            </a:r>
            <a:endParaRPr lang="en-US"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p:cNvPicPr>
            <a:picLocks noChangeAspect="1" noChangeArrowheads="1"/>
          </p:cNvPicPr>
          <p:nvPr/>
        </p:nvPicPr>
        <p:blipFill>
          <a:blip r:embed="rId2"/>
          <a:srcRect l="10250" t="12444" r="11250" b="12556"/>
          <a:stretch>
            <a:fillRect/>
          </a:stretch>
        </p:blipFill>
        <p:spPr bwMode="auto">
          <a:xfrm>
            <a:off x="0" y="0"/>
            <a:ext cx="9570720" cy="51435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47258" y="619542"/>
            <a:ext cx="4939173" cy="2462213"/>
          </a:xfrm>
          <a:prstGeom prst="rect">
            <a:avLst/>
          </a:prstGeom>
        </p:spPr>
        <p:txBody>
          <a:bodyPr wrap="none">
            <a:spAutoFit/>
          </a:bodyPr>
          <a:lstStyle/>
          <a:p>
            <a:r>
              <a:rPr lang="en-US" b="1" u="sng" dirty="0" smtClean="0">
                <a:latin typeface="Times New Roman" pitchFamily="18" charset="0"/>
                <a:cs typeface="Times New Roman" pitchFamily="18" charset="0"/>
              </a:rPr>
              <a:t>Benefits of Digital Marketing</a:t>
            </a:r>
          </a:p>
          <a:p>
            <a:endParaRPr lang="en-IN" dirty="0" smtClean="0">
              <a:latin typeface="Times New Roman" pitchFamily="18" charset="0"/>
              <a:cs typeface="Times New Roman" pitchFamily="18" charset="0"/>
            </a:endParaRPr>
          </a:p>
          <a:p>
            <a:pPr>
              <a:buFont typeface="Arial" pitchFamily="34" charset="0"/>
              <a:buChar char="•"/>
            </a:pPr>
            <a:r>
              <a:rPr lang="en-US" dirty="0" smtClean="0">
                <a:latin typeface="Times New Roman" pitchFamily="18" charset="0"/>
                <a:cs typeface="Times New Roman" pitchFamily="18" charset="0"/>
              </a:rPr>
              <a:t>You can target a local audience, but also an international one</a:t>
            </a:r>
          </a:p>
          <a:p>
            <a:pPr>
              <a:buFont typeface="Arial" pitchFamily="34" charset="0"/>
              <a:buChar char="•"/>
            </a:pPr>
            <a:r>
              <a:rPr lang="en-US" dirty="0" smtClean="0">
                <a:latin typeface="Times New Roman" pitchFamily="18" charset="0"/>
                <a:cs typeface="Times New Roman" pitchFamily="18" charset="0"/>
              </a:rPr>
              <a:t>Your audience can choose how they want to receive your content</a:t>
            </a:r>
          </a:p>
          <a:p>
            <a:pPr>
              <a:buFont typeface="Arial" pitchFamily="34" charset="0"/>
              <a:buChar char="•"/>
            </a:pPr>
            <a:r>
              <a:rPr lang="en-US" dirty="0" smtClean="0">
                <a:latin typeface="Times New Roman" pitchFamily="18" charset="0"/>
                <a:cs typeface="Times New Roman" pitchFamily="18" charset="0"/>
              </a:rPr>
              <a:t>Interaction with your audience is possible</a:t>
            </a:r>
          </a:p>
          <a:p>
            <a:pPr>
              <a:buFont typeface="Arial" pitchFamily="34" charset="0"/>
              <a:buChar char="•"/>
            </a:pPr>
            <a:r>
              <a:rPr lang="en-US" dirty="0" smtClean="0">
                <a:latin typeface="Times New Roman" pitchFamily="18" charset="0"/>
                <a:cs typeface="Times New Roman" pitchFamily="18" charset="0"/>
              </a:rPr>
              <a:t>Digital marketing is cost-efficient</a:t>
            </a:r>
          </a:p>
          <a:p>
            <a:pPr>
              <a:buFont typeface="Arial" pitchFamily="34" charset="0"/>
              <a:buChar char="•"/>
            </a:pPr>
            <a:r>
              <a:rPr lang="en-US" dirty="0" smtClean="0">
                <a:latin typeface="Times New Roman" pitchFamily="18" charset="0"/>
                <a:cs typeface="Times New Roman" pitchFamily="18" charset="0"/>
              </a:rPr>
              <a:t>Data and results are easily recorded</a:t>
            </a:r>
          </a:p>
          <a:p>
            <a:pPr>
              <a:buFont typeface="Arial" pitchFamily="34" charset="0"/>
              <a:buChar char="•"/>
            </a:pPr>
            <a:r>
              <a:rPr lang="en-US" dirty="0" smtClean="0">
                <a:latin typeface="Times New Roman" pitchFamily="18" charset="0"/>
                <a:cs typeface="Times New Roman" pitchFamily="18" charset="0"/>
              </a:rPr>
              <a:t>Level playing field:</a:t>
            </a:r>
          </a:p>
          <a:p>
            <a:pPr>
              <a:buFont typeface="Arial" pitchFamily="34" charset="0"/>
              <a:buChar char="•"/>
            </a:pPr>
            <a:r>
              <a:rPr lang="en-US" dirty="0" smtClean="0">
                <a:latin typeface="Times New Roman" pitchFamily="18" charset="0"/>
                <a:cs typeface="Times New Roman" pitchFamily="18" charset="0"/>
              </a:rPr>
              <a:t>Real time results:</a:t>
            </a:r>
          </a:p>
          <a:p>
            <a:pPr>
              <a:buFont typeface="Arial" pitchFamily="34" charset="0"/>
              <a:buChar char="•"/>
            </a:pPr>
            <a:r>
              <a:rPr lang="en-US" dirty="0" smtClean="0">
                <a:latin typeface="Times New Roman" pitchFamily="18" charset="0"/>
                <a:cs typeface="Times New Roman" pitchFamily="18" charset="0"/>
              </a:rPr>
              <a:t>Brand Development</a:t>
            </a:r>
          </a:p>
          <a:p>
            <a:pPr>
              <a:buFont typeface="Arial" pitchFamily="34" charset="0"/>
              <a:buChar char="•"/>
            </a:pPr>
            <a:r>
              <a:rPr lang="en-US" dirty="0" smtClean="0">
                <a:latin typeface="Times New Roman" pitchFamily="18" charset="0"/>
                <a:cs typeface="Times New Roman" pitchFamily="18" charset="0"/>
              </a:rPr>
              <a:t>Viral</a:t>
            </a:r>
            <a:endParaRPr lang="en-US"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2"/>
          <p:cNvPicPr>
            <a:picLocks noChangeAspect="1" noChangeArrowheads="1"/>
          </p:cNvPicPr>
          <p:nvPr/>
        </p:nvPicPr>
        <p:blipFill>
          <a:blip r:embed="rId2"/>
          <a:srcRect l="13625" t="22222" r="37000" b="32889"/>
          <a:stretch>
            <a:fillRect/>
          </a:stretch>
        </p:blipFill>
        <p:spPr bwMode="auto">
          <a:xfrm>
            <a:off x="149096" y="350519"/>
            <a:ext cx="8814615" cy="450772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p:cNvPicPr>
            <a:picLocks noChangeAspect="1" noChangeArrowheads="1"/>
          </p:cNvPicPr>
          <p:nvPr/>
        </p:nvPicPr>
        <p:blipFill>
          <a:blip r:embed="rId2"/>
          <a:srcRect l="15875" t="12000" r="37625" b="40889"/>
          <a:stretch>
            <a:fillRect/>
          </a:stretch>
        </p:blipFill>
        <p:spPr bwMode="auto">
          <a:xfrm>
            <a:off x="76200" y="213359"/>
            <a:ext cx="8747760" cy="498528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
          <p:cNvPicPr>
            <a:picLocks noChangeAspect="1" noChangeArrowheads="1"/>
          </p:cNvPicPr>
          <p:nvPr/>
        </p:nvPicPr>
        <p:blipFill>
          <a:blip r:embed="rId2"/>
          <a:srcRect l="38125" t="24667" r="39250" b="50570"/>
          <a:stretch>
            <a:fillRect/>
          </a:stretch>
        </p:blipFill>
        <p:spPr bwMode="auto">
          <a:xfrm>
            <a:off x="304800" y="-60961"/>
            <a:ext cx="6858000" cy="4222185"/>
          </a:xfrm>
          <a:prstGeom prst="rect">
            <a:avLst/>
          </a:prstGeom>
          <a:noFill/>
          <a:ln w="9525">
            <a:noFill/>
            <a:miter lim="800000"/>
            <a:headEnd/>
            <a:tailEnd/>
          </a:ln>
        </p:spPr>
      </p:pic>
      <p:pic>
        <p:nvPicPr>
          <p:cNvPr id="4" name="Picture 2"/>
          <p:cNvPicPr>
            <a:picLocks noChangeAspect="1" noChangeArrowheads="1"/>
          </p:cNvPicPr>
          <p:nvPr/>
        </p:nvPicPr>
        <p:blipFill>
          <a:blip r:embed="rId2"/>
          <a:srcRect l="38125" t="61811" r="39250" b="30889"/>
          <a:stretch>
            <a:fillRect/>
          </a:stretch>
        </p:blipFill>
        <p:spPr bwMode="auto">
          <a:xfrm>
            <a:off x="290228" y="4168182"/>
            <a:ext cx="6929555" cy="97531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2"/>
          <p:cNvPicPr>
            <a:picLocks noChangeAspect="1" noChangeArrowheads="1"/>
          </p:cNvPicPr>
          <p:nvPr/>
        </p:nvPicPr>
        <p:blipFill>
          <a:blip r:embed="rId2"/>
          <a:srcRect l="13411" t="22000" r="37318" b="30000"/>
          <a:stretch>
            <a:fillRect/>
          </a:stretch>
        </p:blipFill>
        <p:spPr bwMode="auto">
          <a:xfrm>
            <a:off x="1" y="243839"/>
            <a:ext cx="8992924" cy="4713759"/>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Picture 2"/>
          <p:cNvPicPr>
            <a:picLocks noChangeAspect="1" noChangeArrowheads="1"/>
          </p:cNvPicPr>
          <p:nvPr/>
        </p:nvPicPr>
        <p:blipFill>
          <a:blip r:embed="rId2"/>
          <a:srcRect l="15875" t="24445" r="40125" b="32222"/>
          <a:stretch>
            <a:fillRect/>
          </a:stretch>
        </p:blipFill>
        <p:spPr bwMode="auto">
          <a:xfrm>
            <a:off x="426720" y="457200"/>
            <a:ext cx="7785374" cy="431292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Picture 2"/>
          <p:cNvPicPr>
            <a:picLocks noChangeAspect="1" noChangeArrowheads="1"/>
          </p:cNvPicPr>
          <p:nvPr/>
        </p:nvPicPr>
        <p:blipFill>
          <a:blip r:embed="rId2"/>
          <a:srcRect l="17500" t="21111" r="40125" b="30000"/>
          <a:stretch>
            <a:fillRect/>
          </a:stretch>
        </p:blipFill>
        <p:spPr bwMode="auto">
          <a:xfrm>
            <a:off x="411479" y="335280"/>
            <a:ext cx="8374711" cy="446051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Picture 2"/>
          <p:cNvPicPr>
            <a:picLocks noChangeAspect="1" noChangeArrowheads="1"/>
          </p:cNvPicPr>
          <p:nvPr/>
        </p:nvPicPr>
        <p:blipFill>
          <a:blip r:embed="rId2"/>
          <a:srcRect l="19500" t="25556" r="43875" b="32666"/>
          <a:stretch>
            <a:fillRect/>
          </a:stretch>
        </p:blipFill>
        <p:spPr bwMode="auto">
          <a:xfrm>
            <a:off x="243840" y="243839"/>
            <a:ext cx="8900160" cy="4850169"/>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2" name="Picture 2"/>
          <p:cNvPicPr>
            <a:picLocks noChangeAspect="1" noChangeArrowheads="1"/>
          </p:cNvPicPr>
          <p:nvPr/>
        </p:nvPicPr>
        <p:blipFill>
          <a:blip r:embed="rId2"/>
          <a:srcRect l="15000" t="22889" r="37750" b="31333"/>
          <a:stretch>
            <a:fillRect/>
          </a:stretch>
        </p:blipFill>
        <p:spPr bwMode="auto">
          <a:xfrm>
            <a:off x="243840" y="243840"/>
            <a:ext cx="8389398" cy="4572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2" name="Picture 2"/>
          <p:cNvPicPr>
            <a:picLocks noChangeAspect="1" noChangeArrowheads="1"/>
          </p:cNvPicPr>
          <p:nvPr/>
        </p:nvPicPr>
        <p:blipFill>
          <a:blip r:embed="rId2"/>
          <a:srcRect l="12250" t="24444" r="36000" b="29111"/>
          <a:stretch>
            <a:fillRect/>
          </a:stretch>
        </p:blipFill>
        <p:spPr bwMode="auto">
          <a:xfrm>
            <a:off x="548639" y="274320"/>
            <a:ext cx="8664049" cy="437388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07181" y="293339"/>
            <a:ext cx="8629649" cy="2308324"/>
          </a:xfrm>
          <a:prstGeom prst="rect">
            <a:avLst/>
          </a:prstGeom>
        </p:spPr>
        <p:txBody>
          <a:bodyPr wrap="square">
            <a:spAutoFit/>
          </a:bodyPr>
          <a:lstStyle/>
          <a:p>
            <a:pPr algn="just">
              <a:buFont typeface="Arial" pitchFamily="34" charset="0"/>
              <a:buChar char="•"/>
            </a:pPr>
            <a:r>
              <a:rPr lang="en-US" sz="1800" dirty="0" smtClean="0">
                <a:latin typeface="Times New Roman" pitchFamily="18" charset="0"/>
                <a:cs typeface="Times New Roman" pitchFamily="18" charset="0"/>
              </a:rPr>
              <a:t>The term digital marketing became popular overtime, especially in certain countries. In the USA online marketing is still prevalent, in Italy is referred as web marketing but, in the UK, and worldwide, digital marketing has become the most common term, especially after the year 2013</a:t>
            </a:r>
          </a:p>
          <a:p>
            <a:pPr algn="just">
              <a:buFont typeface="Arial" pitchFamily="34" charset="0"/>
              <a:buChar char="•"/>
            </a:pPr>
            <a:endParaRPr lang="en-IN" sz="1800" dirty="0" smtClean="0">
              <a:latin typeface="Times New Roman" pitchFamily="18" charset="0"/>
              <a:cs typeface="Times New Roman" pitchFamily="18" charset="0"/>
            </a:endParaRPr>
          </a:p>
          <a:p>
            <a:pPr algn="just">
              <a:buFont typeface="Arial" pitchFamily="34" charset="0"/>
              <a:buChar char="•"/>
            </a:pPr>
            <a:r>
              <a:rPr lang="en-US" sz="1800" dirty="0" smtClean="0">
                <a:latin typeface="Times New Roman" pitchFamily="18" charset="0"/>
                <a:cs typeface="Times New Roman" pitchFamily="18" charset="0"/>
              </a:rPr>
              <a:t>Digital marketing is an umbrella term for the marketing of products or services using digital technologies, mostly on the Internet, but also including mobile phones, display advertising and any other digital terms.</a:t>
            </a:r>
            <a:endParaRPr lang="en-US" sz="18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4" name="Picture 2"/>
          <p:cNvPicPr>
            <a:picLocks noChangeAspect="1" noChangeArrowheads="1"/>
          </p:cNvPicPr>
          <p:nvPr/>
        </p:nvPicPr>
        <p:blipFill>
          <a:blip r:embed="rId2"/>
          <a:srcRect l="14250" t="24000" r="38375" b="28889"/>
          <a:stretch>
            <a:fillRect/>
          </a:stretch>
        </p:blipFill>
        <p:spPr bwMode="auto">
          <a:xfrm>
            <a:off x="350520" y="213360"/>
            <a:ext cx="8336280" cy="466303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8" name="Picture 2"/>
          <p:cNvPicPr>
            <a:picLocks noChangeAspect="1" noChangeArrowheads="1"/>
          </p:cNvPicPr>
          <p:nvPr/>
        </p:nvPicPr>
        <p:blipFill>
          <a:blip r:embed="rId2"/>
          <a:srcRect l="16625" t="23111" r="37750" b="29778"/>
          <a:stretch>
            <a:fillRect/>
          </a:stretch>
        </p:blipFill>
        <p:spPr bwMode="auto">
          <a:xfrm>
            <a:off x="365760" y="335279"/>
            <a:ext cx="8061960" cy="468256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6" name="Picture 2"/>
          <p:cNvPicPr>
            <a:picLocks noChangeAspect="1" noChangeArrowheads="1"/>
          </p:cNvPicPr>
          <p:nvPr/>
        </p:nvPicPr>
        <p:blipFill>
          <a:blip r:embed="rId2"/>
          <a:srcRect l="11500" t="20889" r="48125" b="25000"/>
          <a:stretch>
            <a:fillRect/>
          </a:stretch>
        </p:blipFill>
        <p:spPr bwMode="auto">
          <a:xfrm>
            <a:off x="198120" y="0"/>
            <a:ext cx="7223760" cy="544577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81000" y="344180"/>
            <a:ext cx="8503920" cy="3108543"/>
          </a:xfrm>
          <a:prstGeom prst="rect">
            <a:avLst/>
          </a:prstGeom>
        </p:spPr>
        <p:txBody>
          <a:bodyPr wrap="square">
            <a:spAutoFit/>
          </a:bodyPr>
          <a:lstStyle/>
          <a:p>
            <a:r>
              <a:rPr lang="en-US" b="1" dirty="0" smtClean="0">
                <a:latin typeface="Times New Roman" pitchFamily="18" charset="0"/>
                <a:cs typeface="Times New Roman" pitchFamily="18" charset="0"/>
              </a:rPr>
              <a:t>TYPES OF DIGITAL MARKETING APPROACHES – PULL AND PUSH DIGITAL MARKETING </a:t>
            </a:r>
          </a:p>
          <a:p>
            <a:endParaRPr lang="en-IN" dirty="0" smtClean="0"/>
          </a:p>
          <a:p>
            <a:endParaRPr lang="en-IN" dirty="0" smtClean="0"/>
          </a:p>
          <a:p>
            <a:endParaRPr lang="en-IN" dirty="0" smtClean="0"/>
          </a:p>
          <a:p>
            <a:pPr algn="just">
              <a:buFont typeface="Arial" pitchFamily="34" charset="0"/>
              <a:buChar char="•"/>
            </a:pPr>
            <a:r>
              <a:rPr lang="en-US" dirty="0" smtClean="0"/>
              <a:t>There are two types of digital marketing and one of these is pull digital marketing. It aims to encourage consumers to come to you by visiting your business or making a call to action. Some of the common examples of pull digital marketing are websites and other internet based mediums. </a:t>
            </a:r>
          </a:p>
          <a:p>
            <a:pPr algn="just">
              <a:buFont typeface="Arial" pitchFamily="34" charset="0"/>
              <a:buChar char="•"/>
            </a:pPr>
            <a:endParaRPr lang="en-US" dirty="0" smtClean="0"/>
          </a:p>
          <a:p>
            <a:pPr algn="just">
              <a:buFont typeface="Arial" pitchFamily="34" charset="0"/>
              <a:buChar char="•"/>
            </a:pPr>
            <a:endParaRPr lang="en-US" dirty="0" smtClean="0"/>
          </a:p>
          <a:p>
            <a:pPr algn="just">
              <a:buFont typeface="Arial" pitchFamily="34" charset="0"/>
              <a:buChar char="•"/>
            </a:pPr>
            <a:endParaRPr lang="en-US" dirty="0" smtClean="0"/>
          </a:p>
          <a:p>
            <a:pPr algn="just">
              <a:buFont typeface="Arial" pitchFamily="34" charset="0"/>
              <a:buChar char="•"/>
            </a:pPr>
            <a:r>
              <a:rPr lang="en-US" dirty="0" smtClean="0"/>
              <a:t>Pull marketing is often called inbound marketing. Another type of digital marketing is push digital marketing. It pushes the marketing information directly to your customers. Common examples include SMS, email and RSS that target the customer with a customized message. Push marketing can also be called outbound marketing.</a:t>
            </a:r>
            <a:endParaRPr lang="en-US" dirty="0"/>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6" name="Picture 2"/>
          <p:cNvPicPr>
            <a:picLocks noChangeAspect="1" noChangeArrowheads="1"/>
          </p:cNvPicPr>
          <p:nvPr/>
        </p:nvPicPr>
        <p:blipFill>
          <a:blip r:embed="rId2"/>
          <a:srcRect l="26042" t="26296" r="8958" b="14815"/>
          <a:stretch>
            <a:fillRect/>
          </a:stretch>
        </p:blipFill>
        <p:spPr bwMode="auto">
          <a:xfrm>
            <a:off x="380999" y="304800"/>
            <a:ext cx="8622581" cy="43942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89388" y="482382"/>
            <a:ext cx="8654612" cy="3877985"/>
          </a:xfrm>
          <a:prstGeom prst="rect">
            <a:avLst/>
          </a:prstGeom>
        </p:spPr>
        <p:txBody>
          <a:bodyPr wrap="square">
            <a:spAutoFit/>
          </a:bodyPr>
          <a:lstStyle/>
          <a:p>
            <a:r>
              <a:rPr lang="en-US" sz="1600" b="1" dirty="0" smtClean="0">
                <a:latin typeface="Times New Roman" pitchFamily="18" charset="0"/>
                <a:cs typeface="Times New Roman" pitchFamily="18" charset="0"/>
              </a:rPr>
              <a:t>TYPES OF ONLINE PRESENCE</a:t>
            </a:r>
          </a:p>
          <a:p>
            <a:endParaRPr lang="en-IN" dirty="0" smtClean="0"/>
          </a:p>
          <a:p>
            <a:pPr algn="just"/>
            <a:endParaRPr lang="en-IN" sz="1800" dirty="0" smtClean="0">
              <a:latin typeface="Times New Roman" pitchFamily="18" charset="0"/>
              <a:cs typeface="Times New Roman" pitchFamily="18" charset="0"/>
            </a:endParaRPr>
          </a:p>
          <a:p>
            <a:pPr algn="just"/>
            <a:r>
              <a:rPr lang="en-US" sz="1800" dirty="0" smtClean="0">
                <a:latin typeface="Times New Roman" pitchFamily="18" charset="0"/>
                <a:cs typeface="Times New Roman" pitchFamily="18" charset="0"/>
              </a:rPr>
              <a:t>When assessing the relevance and potential of digital marketing for a business, remember that different business types offer different opportunities and challenges. Chaffey and Ellis Chadwick (2015) identify five main types of online presence or components possible as part of as site:</a:t>
            </a:r>
          </a:p>
          <a:p>
            <a:pPr algn="just"/>
            <a:endParaRPr lang="en-IN" sz="1800" dirty="0" smtClean="0">
              <a:latin typeface="Times New Roman" pitchFamily="18" charset="0"/>
              <a:cs typeface="Times New Roman" pitchFamily="18" charset="0"/>
            </a:endParaRPr>
          </a:p>
          <a:p>
            <a:pPr algn="just"/>
            <a:endParaRPr lang="en-IN" sz="1800" dirty="0" smtClean="0">
              <a:latin typeface="Times New Roman" pitchFamily="18" charset="0"/>
              <a:cs typeface="Times New Roman" pitchFamily="18" charset="0"/>
            </a:endParaRPr>
          </a:p>
          <a:p>
            <a:pPr algn="just">
              <a:buFont typeface="Arial" pitchFamily="34" charset="0"/>
              <a:buChar char="•"/>
            </a:pPr>
            <a:r>
              <a:rPr lang="en-US" sz="1800" dirty="0" smtClean="0">
                <a:latin typeface="Times New Roman" pitchFamily="18" charset="0"/>
                <a:cs typeface="Times New Roman" pitchFamily="18" charset="0"/>
              </a:rPr>
              <a:t>Transactional e-commerce site</a:t>
            </a:r>
          </a:p>
          <a:p>
            <a:pPr algn="just">
              <a:buFont typeface="Arial" pitchFamily="34" charset="0"/>
              <a:buChar char="•"/>
            </a:pPr>
            <a:r>
              <a:rPr lang="en-US" sz="1800" dirty="0" smtClean="0">
                <a:latin typeface="Times New Roman" pitchFamily="18" charset="0"/>
                <a:cs typeface="Times New Roman" pitchFamily="18" charset="0"/>
              </a:rPr>
              <a:t>Services-oriented relationship building or lead-generation web site. </a:t>
            </a:r>
          </a:p>
          <a:p>
            <a:pPr algn="just">
              <a:buFont typeface="Arial" pitchFamily="34" charset="0"/>
              <a:buChar char="•"/>
            </a:pPr>
            <a:r>
              <a:rPr lang="en-US" sz="1800" dirty="0" smtClean="0">
                <a:latin typeface="Times New Roman" pitchFamily="18" charset="0"/>
                <a:cs typeface="Times New Roman" pitchFamily="18" charset="0"/>
              </a:rPr>
              <a:t>Brand-building site</a:t>
            </a:r>
          </a:p>
          <a:p>
            <a:pPr algn="just">
              <a:buFont typeface="Arial" pitchFamily="34" charset="0"/>
              <a:buChar char="•"/>
            </a:pPr>
            <a:r>
              <a:rPr lang="en-US" sz="1800" dirty="0" smtClean="0">
                <a:latin typeface="Times New Roman" pitchFamily="18" charset="0"/>
                <a:cs typeface="Times New Roman" pitchFamily="18" charset="0"/>
              </a:rPr>
              <a:t>Brand-building site</a:t>
            </a:r>
          </a:p>
          <a:p>
            <a:pPr algn="just">
              <a:buFont typeface="Arial" pitchFamily="34" charset="0"/>
              <a:buChar char="•"/>
            </a:pPr>
            <a:r>
              <a:rPr lang="en-US" sz="1800" dirty="0" smtClean="0">
                <a:latin typeface="Times New Roman" pitchFamily="18" charset="0"/>
                <a:cs typeface="Times New Roman" pitchFamily="18" charset="0"/>
              </a:rPr>
              <a:t>Social network or community site</a:t>
            </a:r>
            <a:endParaRPr lang="en-US" sz="18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66649" y="467142"/>
            <a:ext cx="8448751" cy="1600438"/>
          </a:xfrm>
          <a:prstGeom prst="rect">
            <a:avLst/>
          </a:prstGeom>
        </p:spPr>
        <p:txBody>
          <a:bodyPr wrap="square">
            <a:spAutoFit/>
          </a:bodyPr>
          <a:lstStyle/>
          <a:p>
            <a:r>
              <a:rPr lang="en-US" b="1" dirty="0" smtClean="0">
                <a:latin typeface="Times New Roman" pitchFamily="18" charset="0"/>
                <a:cs typeface="Times New Roman" pitchFamily="18" charset="0"/>
              </a:rPr>
              <a:t>WHO NEEDS DIGITAL MARKETING SERVICES?</a:t>
            </a:r>
          </a:p>
          <a:p>
            <a:endParaRPr lang="en-IN" dirty="0" smtClean="0">
              <a:latin typeface="Times New Roman" pitchFamily="18" charset="0"/>
              <a:cs typeface="Times New Roman" pitchFamily="18" charset="0"/>
            </a:endParaRPr>
          </a:p>
          <a:p>
            <a:endParaRPr lang="en-IN" dirty="0" smtClean="0">
              <a:latin typeface="Times New Roman" pitchFamily="18" charset="0"/>
              <a:cs typeface="Times New Roman" pitchFamily="18" charset="0"/>
            </a:endParaRPr>
          </a:p>
          <a:p>
            <a:pPr algn="just"/>
            <a:r>
              <a:rPr lang="en-US" dirty="0" smtClean="0">
                <a:latin typeface="Times New Roman" pitchFamily="18" charset="0"/>
                <a:cs typeface="Times New Roman" pitchFamily="18" charset="0"/>
              </a:rPr>
              <a:t>Digital marketing is an important to any business regardless of its size. It can help the business achieve a substantial leap by designing digital marketing strategy to differentiate the </a:t>
            </a:r>
            <a:r>
              <a:rPr lang="en-US" dirty="0" err="1" smtClean="0">
                <a:latin typeface="Times New Roman" pitchFamily="18" charset="0"/>
                <a:cs typeface="Times New Roman" pitchFamily="18" charset="0"/>
              </a:rPr>
              <a:t>organisation</a:t>
            </a:r>
            <a:r>
              <a:rPr lang="en-US" dirty="0" smtClean="0">
                <a:latin typeface="Times New Roman" pitchFamily="18" charset="0"/>
                <a:cs typeface="Times New Roman" pitchFamily="18" charset="0"/>
              </a:rPr>
              <a:t> from its competitors. Without the right digital marketing strategy, </a:t>
            </a:r>
            <a:r>
              <a:rPr lang="en-US" dirty="0" err="1" smtClean="0">
                <a:latin typeface="Times New Roman" pitchFamily="18" charset="0"/>
                <a:cs typeface="Times New Roman" pitchFamily="18" charset="0"/>
              </a:rPr>
              <a:t>organisations</a:t>
            </a:r>
            <a:r>
              <a:rPr lang="en-US" dirty="0" smtClean="0">
                <a:latin typeface="Times New Roman" pitchFamily="18" charset="0"/>
                <a:cs typeface="Times New Roman" pitchFamily="18" charset="0"/>
              </a:rPr>
              <a:t> may miss out opportunities for growth as more and more people are using digital technology to find information, buy products and assess the services they use. </a:t>
            </a:r>
            <a:endParaRPr lang="en-US"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0" name="Picture 2"/>
          <p:cNvPicPr>
            <a:picLocks noChangeAspect="1" noChangeArrowheads="1"/>
          </p:cNvPicPr>
          <p:nvPr/>
        </p:nvPicPr>
        <p:blipFill>
          <a:blip r:embed="rId2"/>
          <a:srcRect l="28542" t="28148" r="29375" b="13333"/>
          <a:stretch>
            <a:fillRect/>
          </a:stretch>
        </p:blipFill>
        <p:spPr bwMode="auto">
          <a:xfrm>
            <a:off x="711200" y="304800"/>
            <a:ext cx="6248400" cy="488736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87680" y="343138"/>
            <a:ext cx="8656320" cy="3416320"/>
          </a:xfrm>
          <a:prstGeom prst="rect">
            <a:avLst/>
          </a:prstGeom>
        </p:spPr>
        <p:txBody>
          <a:bodyPr wrap="square">
            <a:spAutoFit/>
          </a:bodyPr>
          <a:lstStyle/>
          <a:p>
            <a:r>
              <a:rPr lang="en-US" sz="2400" b="1" dirty="0" smtClean="0">
                <a:latin typeface="Times New Roman" pitchFamily="18" charset="0"/>
                <a:cs typeface="Times New Roman" pitchFamily="18" charset="0"/>
              </a:rPr>
              <a:t>THE 4 PS OF MARKETING AND THEIR IMPLICATIONS FOR DIGITAL MARKETING</a:t>
            </a:r>
          </a:p>
          <a:p>
            <a:endParaRPr lang="en-IN" sz="2400" b="1" dirty="0" smtClean="0">
              <a:latin typeface="Times New Roman" pitchFamily="18" charset="0"/>
              <a:cs typeface="Times New Roman" pitchFamily="18" charset="0"/>
            </a:endParaRPr>
          </a:p>
          <a:p>
            <a:endParaRPr lang="en-IN" sz="2400" b="1" dirty="0" smtClean="0">
              <a:latin typeface="Times New Roman" pitchFamily="18" charset="0"/>
              <a:cs typeface="Times New Roman" pitchFamily="18" charset="0"/>
            </a:endParaRPr>
          </a:p>
          <a:p>
            <a:endParaRPr lang="en-US" sz="2400" b="1" dirty="0" smtClean="0">
              <a:latin typeface="Times New Roman" pitchFamily="18" charset="0"/>
              <a:cs typeface="Times New Roman" pitchFamily="18" charset="0"/>
            </a:endParaRPr>
          </a:p>
          <a:p>
            <a:pPr>
              <a:buFont typeface="Arial" pitchFamily="34" charset="0"/>
              <a:buChar char="•"/>
            </a:pPr>
            <a:r>
              <a:rPr lang="en-US" sz="2400" b="1" dirty="0" smtClean="0">
                <a:latin typeface="Times New Roman" pitchFamily="18" charset="0"/>
                <a:cs typeface="Times New Roman" pitchFamily="18" charset="0"/>
              </a:rPr>
              <a:t>  Product</a:t>
            </a:r>
          </a:p>
          <a:p>
            <a:pPr>
              <a:buFont typeface="Arial" pitchFamily="34" charset="0"/>
              <a:buChar char="•"/>
            </a:pPr>
            <a:r>
              <a:rPr lang="en-US" sz="2400" b="1" dirty="0" smtClean="0">
                <a:latin typeface="Times New Roman" pitchFamily="18" charset="0"/>
                <a:cs typeface="Times New Roman" pitchFamily="18" charset="0"/>
              </a:rPr>
              <a:t>  Price </a:t>
            </a:r>
          </a:p>
          <a:p>
            <a:pPr>
              <a:buFont typeface="Arial" pitchFamily="34" charset="0"/>
              <a:buChar char="•"/>
            </a:pPr>
            <a:r>
              <a:rPr lang="en-US" sz="2400" b="1" dirty="0" smtClean="0">
                <a:latin typeface="Times New Roman" pitchFamily="18" charset="0"/>
                <a:cs typeface="Times New Roman" pitchFamily="18" charset="0"/>
              </a:rPr>
              <a:t> Place </a:t>
            </a:r>
          </a:p>
          <a:p>
            <a:pPr>
              <a:buFont typeface="Arial" pitchFamily="34" charset="0"/>
              <a:buChar char="•"/>
            </a:pPr>
            <a:r>
              <a:rPr lang="en-US" sz="2400" b="1" dirty="0" smtClean="0">
                <a:latin typeface="Times New Roman" pitchFamily="18" charset="0"/>
                <a:cs typeface="Times New Roman" pitchFamily="18" charset="0"/>
              </a:rPr>
              <a:t>Promotion</a:t>
            </a:r>
            <a:endParaRPr lang="en-US" sz="2400" b="1"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88173" y="614462"/>
            <a:ext cx="8049707" cy="2862322"/>
          </a:xfrm>
          <a:prstGeom prst="rect">
            <a:avLst/>
          </a:prstGeom>
        </p:spPr>
        <p:txBody>
          <a:bodyPr wrap="square">
            <a:spAutoFit/>
          </a:bodyPr>
          <a:lstStyle/>
          <a:p>
            <a:r>
              <a:rPr lang="en-US" sz="2000" b="1" u="sng" dirty="0" smtClean="0">
                <a:latin typeface="Times New Roman" pitchFamily="18" charset="0"/>
                <a:cs typeface="Times New Roman" pitchFamily="18" charset="0"/>
              </a:rPr>
              <a:t>DIGITAL MARKETING PLATFORMS</a:t>
            </a:r>
          </a:p>
          <a:p>
            <a:endParaRPr lang="en-IN" sz="2000" dirty="0" smtClean="0">
              <a:latin typeface="Times New Roman" pitchFamily="18" charset="0"/>
              <a:cs typeface="Times New Roman" pitchFamily="18" charset="0"/>
            </a:endParaRPr>
          </a:p>
          <a:p>
            <a:pPr>
              <a:buFont typeface="Arial" pitchFamily="34" charset="0"/>
              <a:buChar char="•"/>
            </a:pPr>
            <a:r>
              <a:rPr lang="en-US" sz="2000" dirty="0" smtClean="0">
                <a:latin typeface="Times New Roman" pitchFamily="18" charset="0"/>
                <a:cs typeface="Times New Roman" pitchFamily="18" charset="0"/>
              </a:rPr>
              <a:t>An integrated digital marketing platform is a combination of integrated tools and technology that allow marketers to manage big chunks of their digital marketing responsibilities.</a:t>
            </a:r>
          </a:p>
          <a:p>
            <a:pPr>
              <a:buFont typeface="Arial" pitchFamily="34" charset="0"/>
              <a:buChar char="•"/>
            </a:pPr>
            <a:endParaRPr lang="en-IN" sz="2000" dirty="0" smtClean="0">
              <a:latin typeface="Times New Roman" pitchFamily="18" charset="0"/>
              <a:cs typeface="Times New Roman" pitchFamily="18" charset="0"/>
            </a:endParaRPr>
          </a:p>
          <a:p>
            <a:pPr>
              <a:buFont typeface="Arial" pitchFamily="34" charset="0"/>
              <a:buChar char="•"/>
            </a:pPr>
            <a:r>
              <a:rPr lang="en-US" sz="2000" dirty="0" smtClean="0">
                <a:latin typeface="Times New Roman" pitchFamily="18" charset="0"/>
                <a:cs typeface="Times New Roman" pitchFamily="18" charset="0"/>
              </a:rPr>
              <a:t>Digital marketing platforms expose key elements as standardized services via a programmatic application programming interface for building custom applications and extensions and integrations</a:t>
            </a:r>
            <a:endParaRPr lang="en-US" sz="20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p:cNvPicPr>
            <a:picLocks noChangeAspect="1" noChangeArrowheads="1"/>
          </p:cNvPicPr>
          <p:nvPr/>
        </p:nvPicPr>
        <p:blipFill>
          <a:blip r:embed="rId2">
            <a:lum bright="-10000"/>
          </a:blip>
          <a:srcRect l="32125" t="20000" r="27375" b="34667"/>
          <a:stretch>
            <a:fillRect/>
          </a:stretch>
        </p:blipFill>
        <p:spPr bwMode="auto">
          <a:xfrm>
            <a:off x="320040" y="304799"/>
            <a:ext cx="8427720" cy="4644249"/>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5280" y="420380"/>
            <a:ext cx="8808720" cy="369332"/>
          </a:xfrm>
          <a:prstGeom prst="rect">
            <a:avLst/>
          </a:prstGeom>
        </p:spPr>
        <p:txBody>
          <a:bodyPr wrap="square">
            <a:spAutoFit/>
          </a:bodyPr>
          <a:lstStyle/>
          <a:p>
            <a:r>
              <a:rPr lang="en-US" sz="1800" b="1" u="sng" dirty="0" smtClean="0">
                <a:latin typeface="Times New Roman" pitchFamily="18" charset="0"/>
                <a:cs typeface="Times New Roman" pitchFamily="18" charset="0"/>
              </a:rPr>
              <a:t>DIFFERENT PLATFORMS FOR DIGITAL ADVERTISING </a:t>
            </a:r>
            <a:endParaRPr lang="en-US" sz="1800" b="1" u="sng" dirty="0">
              <a:latin typeface="Times New Roman" pitchFamily="18" charset="0"/>
              <a:cs typeface="Times New Roman" pitchFamily="18" charset="0"/>
            </a:endParaRPr>
          </a:p>
        </p:txBody>
      </p:sp>
      <p:pic>
        <p:nvPicPr>
          <p:cNvPr id="49154" name="Picture 2"/>
          <p:cNvPicPr>
            <a:picLocks noChangeAspect="1" noChangeArrowheads="1"/>
          </p:cNvPicPr>
          <p:nvPr/>
        </p:nvPicPr>
        <p:blipFill>
          <a:blip r:embed="rId2"/>
          <a:srcRect l="23224" t="25096" r="22131" b="33617"/>
          <a:stretch>
            <a:fillRect/>
          </a:stretch>
        </p:blipFill>
        <p:spPr bwMode="auto">
          <a:xfrm>
            <a:off x="508000" y="1270000"/>
            <a:ext cx="7874000" cy="33464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78" name="Picture 2"/>
          <p:cNvPicPr>
            <a:picLocks noChangeAspect="1" noChangeArrowheads="1"/>
          </p:cNvPicPr>
          <p:nvPr/>
        </p:nvPicPr>
        <p:blipFill>
          <a:blip r:embed="rId2"/>
          <a:srcRect l="24792" t="26667" r="30417" b="20000"/>
          <a:stretch>
            <a:fillRect/>
          </a:stretch>
        </p:blipFill>
        <p:spPr bwMode="auto">
          <a:xfrm>
            <a:off x="635000" y="330200"/>
            <a:ext cx="6985000" cy="467832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02" name="Picture 2"/>
          <p:cNvPicPr>
            <a:picLocks noChangeAspect="1" noChangeArrowheads="1"/>
          </p:cNvPicPr>
          <p:nvPr/>
        </p:nvPicPr>
        <p:blipFill>
          <a:blip r:embed="rId2"/>
          <a:srcRect l="25000" t="28148" r="36042" b="20000"/>
          <a:stretch>
            <a:fillRect/>
          </a:stretch>
        </p:blipFill>
        <p:spPr bwMode="auto">
          <a:xfrm>
            <a:off x="558800" y="482600"/>
            <a:ext cx="4749800" cy="3556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6" name="Picture 2"/>
          <p:cNvPicPr>
            <a:picLocks noChangeAspect="1" noChangeArrowheads="1"/>
          </p:cNvPicPr>
          <p:nvPr/>
        </p:nvPicPr>
        <p:blipFill>
          <a:blip r:embed="rId2"/>
          <a:srcRect l="23750" t="29259" r="25000" b="33704"/>
          <a:stretch>
            <a:fillRect/>
          </a:stretch>
        </p:blipFill>
        <p:spPr bwMode="auto">
          <a:xfrm>
            <a:off x="609600" y="508000"/>
            <a:ext cx="6248400" cy="2540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50" name="Picture 2"/>
          <p:cNvPicPr>
            <a:picLocks noChangeAspect="1" noChangeArrowheads="1"/>
          </p:cNvPicPr>
          <p:nvPr/>
        </p:nvPicPr>
        <p:blipFill>
          <a:blip r:embed="rId2"/>
          <a:srcRect l="23333" t="33704" r="35625" b="25000"/>
          <a:stretch>
            <a:fillRect/>
          </a:stretch>
        </p:blipFill>
        <p:spPr bwMode="auto">
          <a:xfrm>
            <a:off x="482600" y="355600"/>
            <a:ext cx="5003800" cy="28321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8D02E12-A0C3-45A3-AA85-C8C240D5A5DB}"/>
              </a:ext>
            </a:extLst>
          </p:cNvPr>
          <p:cNvSpPr>
            <a:spLocks noGrp="1"/>
          </p:cNvSpPr>
          <p:nvPr>
            <p:ph type="title"/>
          </p:nvPr>
        </p:nvSpPr>
        <p:spPr/>
        <p:txBody>
          <a:bodyPr>
            <a:normAutofit fontScale="90000"/>
          </a:bodyPr>
          <a:lstStyle/>
          <a:p>
            <a:r>
              <a:rPr lang="en-IN" sz="3300" b="1" kern="1200" dirty="0">
                <a:solidFill>
                  <a:srgbClr val="002060"/>
                </a:solidFill>
                <a:ea typeface="+mn-ea"/>
                <a:cs typeface="Times New Roman" pitchFamily="18" charset="0"/>
              </a:rPr>
              <a:t>Types of Digital Marketing</a:t>
            </a:r>
            <a:endParaRPr lang="en-US" dirty="0"/>
          </a:p>
        </p:txBody>
      </p:sp>
      <p:sp>
        <p:nvSpPr>
          <p:cNvPr id="3" name="Content Placeholder 2">
            <a:extLst>
              <a:ext uri="{FF2B5EF4-FFF2-40B4-BE49-F238E27FC236}">
                <a16:creationId xmlns="" xmlns:a16="http://schemas.microsoft.com/office/drawing/2014/main" id="{F3FB091D-9272-405E-8850-DDA121C4FB88}"/>
              </a:ext>
            </a:extLst>
          </p:cNvPr>
          <p:cNvSpPr>
            <a:spLocks noGrp="1"/>
          </p:cNvSpPr>
          <p:nvPr>
            <p:ph idx="1"/>
          </p:nvPr>
        </p:nvSpPr>
        <p:spPr/>
        <p:txBody>
          <a:bodyPr>
            <a:normAutofit fontScale="92500"/>
          </a:bodyPr>
          <a:lstStyle/>
          <a:p>
            <a:pPr algn="just">
              <a:buClr>
                <a:srgbClr val="C00000"/>
              </a:buClr>
              <a:defRPr/>
            </a:pPr>
            <a:r>
              <a:rPr lang="en-US" sz="2100" dirty="0"/>
              <a:t>Digital marketing can be broadly broken into 8 main categories including: </a:t>
            </a:r>
          </a:p>
          <a:p>
            <a:pPr marL="385763" indent="-385763" algn="just">
              <a:buClr>
                <a:srgbClr val="C00000"/>
              </a:buClr>
              <a:buFont typeface="+mj-lt"/>
              <a:buAutoNum type="arabicPeriod"/>
              <a:defRPr/>
            </a:pPr>
            <a:r>
              <a:rPr lang="en-US" sz="2100" b="1" dirty="0">
                <a:solidFill>
                  <a:srgbClr val="008000"/>
                </a:solidFill>
              </a:rPr>
              <a:t>Search Engine Optimization (SEO)</a:t>
            </a:r>
          </a:p>
          <a:p>
            <a:pPr marL="385763" indent="-385763" algn="just">
              <a:buClr>
                <a:srgbClr val="C00000"/>
              </a:buClr>
              <a:buFont typeface="+mj-lt"/>
              <a:buAutoNum type="arabicPeriod"/>
              <a:defRPr/>
            </a:pPr>
            <a:r>
              <a:rPr lang="en-US" sz="2100" b="1" dirty="0">
                <a:solidFill>
                  <a:srgbClr val="008000"/>
                </a:solidFill>
              </a:rPr>
              <a:t>Social Media Marketing</a:t>
            </a:r>
          </a:p>
          <a:p>
            <a:pPr marL="385763" indent="-385763" algn="just">
              <a:buClr>
                <a:srgbClr val="C00000"/>
              </a:buClr>
              <a:buFont typeface="+mj-lt"/>
              <a:buAutoNum type="arabicPeriod"/>
              <a:defRPr/>
            </a:pPr>
            <a:r>
              <a:rPr lang="en-US" sz="2100" b="1" dirty="0">
                <a:solidFill>
                  <a:srgbClr val="008000"/>
                </a:solidFill>
              </a:rPr>
              <a:t> Pay-per-Click</a:t>
            </a:r>
          </a:p>
          <a:p>
            <a:pPr marL="385763" indent="-385763" algn="just">
              <a:buClr>
                <a:srgbClr val="C00000"/>
              </a:buClr>
              <a:buFont typeface="+mj-lt"/>
              <a:buAutoNum type="arabicPeriod"/>
              <a:defRPr/>
            </a:pPr>
            <a:r>
              <a:rPr lang="en-US" sz="2100" b="1" dirty="0">
                <a:solidFill>
                  <a:srgbClr val="008000"/>
                </a:solidFill>
              </a:rPr>
              <a:t>Email Marketing</a:t>
            </a:r>
          </a:p>
          <a:p>
            <a:pPr marL="385763" indent="-385763" algn="just">
              <a:buClr>
                <a:srgbClr val="C00000"/>
              </a:buClr>
              <a:buFont typeface="+mj-lt"/>
              <a:buAutoNum type="arabicPeriod"/>
              <a:defRPr/>
            </a:pPr>
            <a:r>
              <a:rPr lang="en-US" sz="2100" b="1" dirty="0">
                <a:solidFill>
                  <a:srgbClr val="008000"/>
                </a:solidFill>
              </a:rPr>
              <a:t>Mobile Marketing</a:t>
            </a:r>
          </a:p>
          <a:p>
            <a:pPr marL="385763" indent="-385763" algn="just">
              <a:buClr>
                <a:srgbClr val="C00000"/>
              </a:buClr>
              <a:buFont typeface="+mj-lt"/>
              <a:buAutoNum type="arabicPeriod"/>
              <a:defRPr/>
            </a:pPr>
            <a:r>
              <a:rPr lang="en-US" sz="2100" b="1" dirty="0">
                <a:solidFill>
                  <a:srgbClr val="008000"/>
                </a:solidFill>
              </a:rPr>
              <a:t>Marketing Analytics </a:t>
            </a:r>
          </a:p>
          <a:p>
            <a:pPr marL="385763" indent="-385763" algn="just">
              <a:buClr>
                <a:srgbClr val="C00000"/>
              </a:buClr>
              <a:buFont typeface="+mj-lt"/>
              <a:buAutoNum type="arabicPeriod"/>
              <a:defRPr/>
            </a:pPr>
            <a:r>
              <a:rPr lang="en-US" sz="2100" b="1" dirty="0">
                <a:solidFill>
                  <a:srgbClr val="008000"/>
                </a:solidFill>
              </a:rPr>
              <a:t>Affiliate Marketing </a:t>
            </a:r>
          </a:p>
          <a:p>
            <a:pPr marL="385763" indent="-385763" algn="just">
              <a:buClr>
                <a:srgbClr val="C00000"/>
              </a:buClr>
              <a:buFont typeface="+mj-lt"/>
              <a:buAutoNum type="arabicPeriod"/>
              <a:defRPr/>
            </a:pPr>
            <a:r>
              <a:rPr lang="en-US" altLang="en-US" sz="2100" b="1" dirty="0">
                <a:solidFill>
                  <a:srgbClr val="008000"/>
                </a:solidFill>
              </a:rPr>
              <a:t> </a:t>
            </a:r>
            <a:r>
              <a:rPr lang="en-US" sz="2100" b="1" dirty="0">
                <a:solidFill>
                  <a:srgbClr val="008000"/>
                </a:solidFill>
              </a:rPr>
              <a:t>Content Marketing</a:t>
            </a:r>
          </a:p>
          <a:p>
            <a:endParaRPr lang="en-US" dirty="0"/>
          </a:p>
        </p:txBody>
      </p:sp>
      <p:sp>
        <p:nvSpPr>
          <p:cNvPr id="4" name="Footer Placeholder 3">
            <a:extLst>
              <a:ext uri="{FF2B5EF4-FFF2-40B4-BE49-F238E27FC236}">
                <a16:creationId xmlns="" xmlns:a16="http://schemas.microsoft.com/office/drawing/2014/main" id="{C928D06F-6A30-49B0-BC0E-82CFC97ED0CA}"/>
              </a:ext>
            </a:extLst>
          </p:cNvPr>
          <p:cNvSpPr>
            <a:spLocks noGrp="1"/>
          </p:cNvSpPr>
          <p:nvPr>
            <p:ph type="ftr" sz="quarter" idx="11"/>
          </p:nvPr>
        </p:nvSpPr>
        <p:spPr/>
        <p:txBody>
          <a:bodyPr/>
          <a:lstStyle/>
          <a:p>
            <a:r>
              <a:rPr lang="en-US"/>
              <a:t>Digital Media and Social Marketing (ROE081)</a:t>
            </a:r>
          </a:p>
        </p:txBody>
      </p:sp>
      <p:sp>
        <p:nvSpPr>
          <p:cNvPr id="5" name="Slide Number Placeholder 4">
            <a:extLst>
              <a:ext uri="{FF2B5EF4-FFF2-40B4-BE49-F238E27FC236}">
                <a16:creationId xmlns="" xmlns:a16="http://schemas.microsoft.com/office/drawing/2014/main" id="{BCFC3A8C-96A9-4746-8C4C-A0424B796B30}"/>
              </a:ext>
            </a:extLst>
          </p:cNvPr>
          <p:cNvSpPr>
            <a:spLocks noGrp="1"/>
          </p:cNvSpPr>
          <p:nvPr>
            <p:ph type="sldNum" sz="quarter" idx="12"/>
          </p:nvPr>
        </p:nvSpPr>
        <p:spPr/>
        <p:txBody>
          <a:bodyPr/>
          <a:lstStyle/>
          <a:p>
            <a:fld id="{1451FBAD-8127-43F1-AC25-24F5575B5A54}" type="slidenum">
              <a:rPr lang="en-US" smtClean="0"/>
              <a:pPr/>
              <a:t>55</a:t>
            </a:fld>
            <a:endParaRPr lang="en-US"/>
          </a:p>
        </p:txBody>
      </p:sp>
    </p:spTree>
    <p:extLst>
      <p:ext uri="{BB962C8B-B14F-4D97-AF65-F5344CB8AC3E}">
        <p14:creationId xmlns="" xmlns:p14="http://schemas.microsoft.com/office/powerpoint/2010/main" val="1444345916"/>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2"/>
          <a:srcRect l="13750" t="15278" r="35000" b="38889"/>
          <a:stretch>
            <a:fillRect/>
          </a:stretch>
        </p:blipFill>
        <p:spPr bwMode="auto">
          <a:xfrm>
            <a:off x="266700" y="419100"/>
            <a:ext cx="8610600" cy="433155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1DAB275-01D1-472D-AFA9-B12703A67D96}"/>
              </a:ext>
            </a:extLst>
          </p:cNvPr>
          <p:cNvSpPr>
            <a:spLocks noGrp="1"/>
          </p:cNvSpPr>
          <p:nvPr>
            <p:ph type="title"/>
          </p:nvPr>
        </p:nvSpPr>
        <p:spPr/>
        <p:txBody>
          <a:bodyPr>
            <a:normAutofit fontScale="90000"/>
          </a:bodyPr>
          <a:lstStyle/>
          <a:p>
            <a:r>
              <a:rPr lang="en-US" b="1" dirty="0">
                <a:solidFill>
                  <a:schemeClr val="tx1"/>
                </a:solidFill>
                <a:latin typeface="Montserrat" panose="020B0604020202020204" pitchFamily="2" charset="0"/>
              </a:rPr>
              <a:t>7 characteristics of modern consumer  </a:t>
            </a:r>
            <a:r>
              <a:rPr lang="en-US" b="1" i="0" dirty="0">
                <a:solidFill>
                  <a:schemeClr val="tx1"/>
                </a:solidFill>
                <a:effectLst/>
                <a:latin typeface="Montserrat" panose="020B0604020202020204" pitchFamily="2" charset="0"/>
              </a:rPr>
              <a:t/>
            </a:r>
            <a:br>
              <a:rPr lang="en-US" b="1" i="0" dirty="0">
                <a:solidFill>
                  <a:schemeClr val="tx1"/>
                </a:solidFill>
                <a:effectLst/>
                <a:latin typeface="Montserrat" panose="020B0604020202020204" pitchFamily="2" charset="0"/>
              </a:rPr>
            </a:br>
            <a:endParaRPr lang="en-US" dirty="0">
              <a:solidFill>
                <a:schemeClr val="tx1"/>
              </a:solidFill>
            </a:endParaRPr>
          </a:p>
        </p:txBody>
      </p:sp>
      <p:sp>
        <p:nvSpPr>
          <p:cNvPr id="3" name="Content Placeholder 2">
            <a:extLst>
              <a:ext uri="{FF2B5EF4-FFF2-40B4-BE49-F238E27FC236}">
                <a16:creationId xmlns="" xmlns:a16="http://schemas.microsoft.com/office/drawing/2014/main" id="{0EACCBBC-357D-4A06-8641-35A1B67E057D}"/>
              </a:ext>
            </a:extLst>
          </p:cNvPr>
          <p:cNvSpPr>
            <a:spLocks noGrp="1"/>
          </p:cNvSpPr>
          <p:nvPr>
            <p:ph idx="1"/>
          </p:nvPr>
        </p:nvSpPr>
        <p:spPr>
          <a:xfrm>
            <a:off x="628650" y="1005324"/>
            <a:ext cx="7886700" cy="3761938"/>
          </a:xfrm>
        </p:spPr>
        <p:txBody>
          <a:bodyPr>
            <a:normAutofit fontScale="70000" lnSpcReduction="20000"/>
          </a:bodyPr>
          <a:lstStyle/>
          <a:p>
            <a:pPr marL="0" indent="0" algn="just">
              <a:buNone/>
            </a:pPr>
            <a:r>
              <a:rPr lang="en-US" dirty="0">
                <a:solidFill>
                  <a:schemeClr val="tx1"/>
                </a:solidFill>
                <a:latin typeface="Times New Roman" pitchFamily="18" charset="0"/>
                <a:cs typeface="Times New Roman" pitchFamily="18" charset="0"/>
              </a:rPr>
              <a:t>While mobile connectivity has empowered the consumer to shop in different way- it has also created opportunities for retailers. Namely, it open the door for retailers to interact with costumers more purposefully and to become more personalized in those interactions.</a:t>
            </a:r>
          </a:p>
          <a:p>
            <a:pPr marL="0" indent="0" algn="just">
              <a:buNone/>
            </a:pPr>
            <a:endParaRPr lang="en-US" b="1" dirty="0">
              <a:solidFill>
                <a:schemeClr val="tx1"/>
              </a:solidFill>
              <a:latin typeface="Times New Roman" pitchFamily="18" charset="0"/>
              <a:cs typeface="Times New Roman" pitchFamily="18" charset="0"/>
            </a:endParaRPr>
          </a:p>
          <a:p>
            <a:pPr marL="385763" indent="-385763" algn="just">
              <a:buFont typeface="+mj-lt"/>
              <a:buAutoNum type="arabicPeriod"/>
            </a:pPr>
            <a:r>
              <a:rPr lang="en-US" b="1" dirty="0">
                <a:solidFill>
                  <a:schemeClr val="tx1"/>
                </a:solidFill>
                <a:latin typeface="Times New Roman" pitchFamily="18" charset="0"/>
                <a:cs typeface="Times New Roman" pitchFamily="18" charset="0"/>
              </a:rPr>
              <a:t>Around the clock shopping - “</a:t>
            </a:r>
            <a:r>
              <a:rPr lang="en-US" dirty="0">
                <a:solidFill>
                  <a:schemeClr val="tx1"/>
                </a:solidFill>
                <a:latin typeface="Times New Roman" pitchFamily="18" charset="0"/>
                <a:cs typeface="Times New Roman" pitchFamily="18" charset="0"/>
              </a:rPr>
              <a:t>when consumption can take place at any time of the day , retailers have to address the nuance and requirements of different consumer need throughout day”</a:t>
            </a:r>
            <a:endParaRPr lang="en-US" b="1" dirty="0">
              <a:solidFill>
                <a:schemeClr val="tx1"/>
              </a:solidFill>
              <a:latin typeface="Times New Roman" pitchFamily="18" charset="0"/>
              <a:cs typeface="Times New Roman" pitchFamily="18" charset="0"/>
            </a:endParaRPr>
          </a:p>
          <a:p>
            <a:pPr marL="385763" indent="-385763" algn="just">
              <a:buFont typeface="+mj-lt"/>
              <a:buAutoNum type="arabicPeriod"/>
            </a:pPr>
            <a:r>
              <a:rPr lang="en-US" b="1" dirty="0">
                <a:solidFill>
                  <a:schemeClr val="tx1"/>
                </a:solidFill>
                <a:latin typeface="Times New Roman" pitchFamily="18" charset="0"/>
                <a:cs typeface="Times New Roman" pitchFamily="18" charset="0"/>
              </a:rPr>
              <a:t>Consumers are in control – “</a:t>
            </a:r>
            <a:r>
              <a:rPr lang="en-US" dirty="0">
                <a:solidFill>
                  <a:schemeClr val="tx1"/>
                </a:solidFill>
                <a:latin typeface="Times New Roman" pitchFamily="18" charset="0"/>
                <a:cs typeface="Times New Roman" pitchFamily="18" charset="0"/>
              </a:rPr>
              <a:t>They have means to explore, research and share every purchase decision . And thy can do it in a very quick way. If you lose them, it may not be just for that purchase , it may be for long time. You have to be responsive to their needs immediately instead of trying to direct them. That balancing act is the biggest challenge. </a:t>
            </a:r>
            <a:r>
              <a:rPr lang="en-US" b="1" dirty="0">
                <a:solidFill>
                  <a:schemeClr val="tx1"/>
                </a:solidFill>
                <a:latin typeface="Times New Roman" pitchFamily="18" charset="0"/>
                <a:cs typeface="Times New Roman" pitchFamily="18" charset="0"/>
              </a:rPr>
              <a:t>”</a:t>
            </a:r>
          </a:p>
          <a:p>
            <a:pPr marL="385763" indent="-385763" algn="just">
              <a:buFont typeface="+mj-lt"/>
              <a:buAutoNum type="arabicPeriod"/>
            </a:pPr>
            <a:r>
              <a:rPr lang="en-US" b="1" dirty="0">
                <a:solidFill>
                  <a:schemeClr val="tx1"/>
                </a:solidFill>
                <a:latin typeface="Times New Roman" pitchFamily="18" charset="0"/>
                <a:cs typeface="Times New Roman" pitchFamily="18" charset="0"/>
              </a:rPr>
              <a:t>Omnichannel shopping “</a:t>
            </a:r>
            <a:r>
              <a:rPr lang="en-US" dirty="0">
                <a:solidFill>
                  <a:schemeClr val="tx1"/>
                </a:solidFill>
                <a:latin typeface="Times New Roman" pitchFamily="18" charset="0"/>
                <a:cs typeface="Times New Roman" pitchFamily="18" charset="0"/>
              </a:rPr>
              <a:t>No matter where he is shopping, the consumer is the consumer . You have to break down those barriers between channels, empower the consumer in a uniform way and engage them in the same way on your site as you would in your store. </a:t>
            </a:r>
            <a:r>
              <a:rPr lang="en-US" b="1" dirty="0">
                <a:solidFill>
                  <a:schemeClr val="tx1"/>
                </a:solidFill>
                <a:latin typeface="Times New Roman" pitchFamily="18" charset="0"/>
                <a:cs typeface="Times New Roman" pitchFamily="18" charset="0"/>
              </a:rPr>
              <a:t>”-</a:t>
            </a:r>
            <a:r>
              <a:rPr lang="en-US" b="1" dirty="0" err="1">
                <a:solidFill>
                  <a:schemeClr val="tx1"/>
                </a:solidFill>
                <a:latin typeface="Times New Roman" pitchFamily="18" charset="0"/>
                <a:cs typeface="Times New Roman" pitchFamily="18" charset="0"/>
              </a:rPr>
              <a:t>Sahal</a:t>
            </a:r>
            <a:r>
              <a:rPr lang="en-US" b="1" dirty="0">
                <a:solidFill>
                  <a:schemeClr val="tx1"/>
                </a:solidFill>
                <a:latin typeface="Times New Roman" pitchFamily="18" charset="0"/>
                <a:cs typeface="Times New Roman" pitchFamily="18" charset="0"/>
              </a:rPr>
              <a:t> Lahar Brook Brothers Executive Vice President </a:t>
            </a:r>
          </a:p>
          <a:p>
            <a:pPr marL="385763" indent="-385763" algn="just">
              <a:buFont typeface="+mj-lt"/>
              <a:buAutoNum type="arabicPeriod"/>
            </a:pPr>
            <a:r>
              <a:rPr lang="en-US" b="1" dirty="0">
                <a:solidFill>
                  <a:schemeClr val="tx1"/>
                </a:solidFill>
                <a:latin typeface="Times New Roman" pitchFamily="18" charset="0"/>
                <a:cs typeface="Times New Roman" pitchFamily="18" charset="0"/>
              </a:rPr>
              <a:t>Content consumers </a:t>
            </a:r>
            <a:r>
              <a:rPr lang="en-US" dirty="0">
                <a:solidFill>
                  <a:schemeClr val="tx1"/>
                </a:solidFill>
                <a:latin typeface="Times New Roman" pitchFamily="18" charset="0"/>
                <a:cs typeface="Times New Roman" pitchFamily="18" charset="0"/>
              </a:rPr>
              <a:t>“Thy have closer relationship whit what they are buying and reasons for buying it in their mind. Content has tremendous influence on how they’re behaving , so chico’s is also looking at content to complement decision in more enriched way for customers especially on social media. ”</a:t>
            </a:r>
          </a:p>
        </p:txBody>
      </p:sp>
      <p:sp>
        <p:nvSpPr>
          <p:cNvPr id="4" name="Footer Placeholder 3">
            <a:extLst>
              <a:ext uri="{FF2B5EF4-FFF2-40B4-BE49-F238E27FC236}">
                <a16:creationId xmlns="" xmlns:a16="http://schemas.microsoft.com/office/drawing/2014/main" id="{FD931FDA-5BD0-4FB3-B694-C0CF4A787B19}"/>
              </a:ext>
            </a:extLst>
          </p:cNvPr>
          <p:cNvSpPr>
            <a:spLocks noGrp="1"/>
          </p:cNvSpPr>
          <p:nvPr>
            <p:ph type="ftr" sz="quarter" idx="11"/>
          </p:nvPr>
        </p:nvSpPr>
        <p:spPr/>
        <p:txBody>
          <a:bodyPr/>
          <a:lstStyle/>
          <a:p>
            <a:r>
              <a:rPr lang="en-US"/>
              <a:t>Digital Media and Social Marketing (ROE081)</a:t>
            </a:r>
          </a:p>
        </p:txBody>
      </p:sp>
      <p:sp>
        <p:nvSpPr>
          <p:cNvPr id="5" name="Slide Number Placeholder 4">
            <a:extLst>
              <a:ext uri="{FF2B5EF4-FFF2-40B4-BE49-F238E27FC236}">
                <a16:creationId xmlns="" xmlns:a16="http://schemas.microsoft.com/office/drawing/2014/main" id="{CBE39CB4-3EE7-49DD-BE09-16B0D0642379}"/>
              </a:ext>
            </a:extLst>
          </p:cNvPr>
          <p:cNvSpPr>
            <a:spLocks noGrp="1"/>
          </p:cNvSpPr>
          <p:nvPr>
            <p:ph type="sldNum" sz="quarter" idx="12"/>
          </p:nvPr>
        </p:nvSpPr>
        <p:spPr/>
        <p:txBody>
          <a:bodyPr/>
          <a:lstStyle/>
          <a:p>
            <a:fld id="{1451FBAD-8127-43F1-AC25-24F5575B5A54}" type="slidenum">
              <a:rPr lang="en-US" smtClean="0"/>
              <a:pPr/>
              <a:t>57</a:t>
            </a:fld>
            <a:endParaRPr lang="en-US"/>
          </a:p>
        </p:txBody>
      </p:sp>
    </p:spTree>
    <p:extLst>
      <p:ext uri="{BB962C8B-B14F-4D97-AF65-F5344CB8AC3E}">
        <p14:creationId xmlns="" xmlns:p14="http://schemas.microsoft.com/office/powerpoint/2010/main" val="3174224012"/>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AAB8B6D7-EC51-48F8-9AFC-093D95F99018}"/>
              </a:ext>
            </a:extLst>
          </p:cNvPr>
          <p:cNvSpPr>
            <a:spLocks noGrp="1"/>
          </p:cNvSpPr>
          <p:nvPr>
            <p:ph idx="1"/>
          </p:nvPr>
        </p:nvSpPr>
        <p:spPr>
          <a:xfrm>
            <a:off x="628650" y="447869"/>
            <a:ext cx="7886700" cy="4184853"/>
          </a:xfrm>
        </p:spPr>
        <p:txBody>
          <a:bodyPr>
            <a:normAutofit lnSpcReduction="10000"/>
          </a:bodyPr>
          <a:lstStyle/>
          <a:p>
            <a:pPr marL="384572" indent="-384572" algn="just">
              <a:buNone/>
            </a:pPr>
            <a:r>
              <a:rPr lang="en-US" b="1" dirty="0"/>
              <a:t>5</a:t>
            </a:r>
            <a:r>
              <a:rPr lang="en-US" b="1" dirty="0">
                <a:latin typeface="Times New Roman" pitchFamily="18" charset="0"/>
                <a:cs typeface="Times New Roman" pitchFamily="18" charset="0"/>
              </a:rPr>
              <a:t>.  Global Experience </a:t>
            </a:r>
            <a:r>
              <a:rPr lang="en-US" dirty="0">
                <a:latin typeface="Times New Roman" pitchFamily="18" charset="0"/>
                <a:cs typeface="Times New Roman" pitchFamily="18" charset="0"/>
              </a:rPr>
              <a:t>“We need to understand the consumers’ needs wherever they are. Weather they are in our Tokyo shop or our NYC store, we need to arm associates with the tool that will make the customer interaction as meaningful as possible  ”</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Laher</a:t>
            </a:r>
            <a:endParaRPr lang="en-US" b="1" dirty="0">
              <a:latin typeface="Times New Roman" pitchFamily="18" charset="0"/>
              <a:cs typeface="Times New Roman" pitchFamily="18" charset="0"/>
            </a:endParaRPr>
          </a:p>
          <a:p>
            <a:pPr marL="384572" indent="-384572" algn="just">
              <a:buNone/>
            </a:pPr>
            <a:r>
              <a:rPr lang="en-US" b="1" dirty="0">
                <a:latin typeface="Times New Roman" pitchFamily="18" charset="0"/>
                <a:cs typeface="Times New Roman" pitchFamily="18" charset="0"/>
              </a:rPr>
              <a:t>6.  Collaborators </a:t>
            </a:r>
            <a:r>
              <a:rPr lang="en-US" dirty="0">
                <a:latin typeface="Times New Roman" pitchFamily="18" charset="0"/>
                <a:cs typeface="Times New Roman" pitchFamily="18" charset="0"/>
              </a:rPr>
              <a:t>“There is lot more collaboration and sharing of information that can influence consumer decisions compared to the offline experience.”</a:t>
            </a:r>
            <a:r>
              <a:rPr lang="en-US" b="1" dirty="0">
                <a:latin typeface="Times New Roman" pitchFamily="18" charset="0"/>
                <a:cs typeface="Times New Roman" pitchFamily="18" charset="0"/>
              </a:rPr>
              <a:t>- Patel , Marketing executive e-bay </a:t>
            </a:r>
          </a:p>
          <a:p>
            <a:pPr marL="384572" indent="-384572" algn="just">
              <a:buNone/>
            </a:pPr>
            <a:r>
              <a:rPr lang="en-US" b="1" dirty="0">
                <a:latin typeface="Times New Roman" pitchFamily="18" charset="0"/>
                <a:cs typeface="Times New Roman" pitchFamily="18" charset="0"/>
              </a:rPr>
              <a:t>7.  Social shares “ </a:t>
            </a:r>
            <a:r>
              <a:rPr lang="en-US" dirty="0">
                <a:latin typeface="Times New Roman" pitchFamily="18" charset="0"/>
                <a:cs typeface="Times New Roman" pitchFamily="18" charset="0"/>
              </a:rPr>
              <a:t>It goes beyond retails reviews of purchases. We are working with an outside partners to leverage social feedback </a:t>
            </a:r>
            <a:r>
              <a:rPr lang="en-US" dirty="0" err="1">
                <a:latin typeface="Times New Roman" pitchFamily="18" charset="0"/>
                <a:cs typeface="Times New Roman" pitchFamily="18" charset="0"/>
              </a:rPr>
              <a:t>befire</a:t>
            </a:r>
            <a:r>
              <a:rPr lang="en-US" dirty="0">
                <a:latin typeface="Times New Roman" pitchFamily="18" charset="0"/>
                <a:cs typeface="Times New Roman" pitchFamily="18" charset="0"/>
              </a:rPr>
              <a:t> we can have product in the store. We can have various online </a:t>
            </a:r>
            <a:r>
              <a:rPr lang="en-US" dirty="0" err="1">
                <a:latin typeface="Times New Roman" pitchFamily="18" charset="0"/>
                <a:cs typeface="Times New Roman" pitchFamily="18" charset="0"/>
              </a:rPr>
              <a:t>groops</a:t>
            </a:r>
            <a:r>
              <a:rPr lang="en-US" dirty="0">
                <a:latin typeface="Times New Roman" pitchFamily="18" charset="0"/>
                <a:cs typeface="Times New Roman" pitchFamily="18" charset="0"/>
              </a:rPr>
              <a:t> give feedback on ideas and colors before investing time and money to create different colors and incur the cost of manufacturing and shipping ,for example. That feedback mechanism didn’t exist before  </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Laher</a:t>
            </a:r>
            <a:endParaRPr lang="en-US" b="1" dirty="0">
              <a:latin typeface="Times New Roman" pitchFamily="18" charset="0"/>
              <a:cs typeface="Times New Roman" pitchFamily="18" charset="0"/>
            </a:endParaRPr>
          </a:p>
        </p:txBody>
      </p:sp>
      <p:sp>
        <p:nvSpPr>
          <p:cNvPr id="4" name="Footer Placeholder 3">
            <a:extLst>
              <a:ext uri="{FF2B5EF4-FFF2-40B4-BE49-F238E27FC236}">
                <a16:creationId xmlns="" xmlns:a16="http://schemas.microsoft.com/office/drawing/2014/main" id="{0B181CB3-DF86-4C8D-BE68-5AE74D06B337}"/>
              </a:ext>
            </a:extLst>
          </p:cNvPr>
          <p:cNvSpPr>
            <a:spLocks noGrp="1"/>
          </p:cNvSpPr>
          <p:nvPr>
            <p:ph type="ftr" sz="quarter" idx="11"/>
          </p:nvPr>
        </p:nvSpPr>
        <p:spPr/>
        <p:txBody>
          <a:bodyPr/>
          <a:lstStyle/>
          <a:p>
            <a:r>
              <a:rPr lang="en-US"/>
              <a:t>Digital Media and Social Marketing (ROE081)</a:t>
            </a:r>
          </a:p>
        </p:txBody>
      </p:sp>
      <p:sp>
        <p:nvSpPr>
          <p:cNvPr id="5" name="Slide Number Placeholder 4">
            <a:extLst>
              <a:ext uri="{FF2B5EF4-FFF2-40B4-BE49-F238E27FC236}">
                <a16:creationId xmlns="" xmlns:a16="http://schemas.microsoft.com/office/drawing/2014/main" id="{76A24051-1ABC-4EDF-AC78-B33E60B9AD87}"/>
              </a:ext>
            </a:extLst>
          </p:cNvPr>
          <p:cNvSpPr>
            <a:spLocks noGrp="1"/>
          </p:cNvSpPr>
          <p:nvPr>
            <p:ph type="sldNum" sz="quarter" idx="12"/>
          </p:nvPr>
        </p:nvSpPr>
        <p:spPr/>
        <p:txBody>
          <a:bodyPr/>
          <a:lstStyle/>
          <a:p>
            <a:fld id="{1451FBAD-8127-43F1-AC25-24F5575B5A54}" type="slidenum">
              <a:rPr lang="en-US" smtClean="0"/>
              <a:pPr/>
              <a:t>58</a:t>
            </a:fld>
            <a:endParaRPr lang="en-US"/>
          </a:p>
        </p:txBody>
      </p:sp>
    </p:spTree>
    <p:extLst>
      <p:ext uri="{BB962C8B-B14F-4D97-AF65-F5344CB8AC3E}">
        <p14:creationId xmlns="" xmlns:p14="http://schemas.microsoft.com/office/powerpoint/2010/main" val="4120987853"/>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5900" y="971550"/>
            <a:ext cx="6172200" cy="457200"/>
          </a:xfrm>
        </p:spPr>
        <p:txBody>
          <a:bodyPr>
            <a:normAutofit fontScale="90000"/>
          </a:bodyPr>
          <a:lstStyle/>
          <a:p>
            <a:pPr algn="l"/>
            <a:r>
              <a:rPr lang="en-US" dirty="0"/>
              <a:t>Digital Marketing Tools</a:t>
            </a:r>
            <a:endParaRPr lang="en-IN" dirty="0"/>
          </a:p>
        </p:txBody>
      </p:sp>
      <p:sp>
        <p:nvSpPr>
          <p:cNvPr id="3" name="Content Placeholder 2"/>
          <p:cNvSpPr>
            <a:spLocks noGrp="1"/>
          </p:cNvSpPr>
          <p:nvPr>
            <p:ph idx="1"/>
          </p:nvPr>
        </p:nvSpPr>
        <p:spPr>
          <a:xfrm>
            <a:off x="1485900" y="1943101"/>
            <a:ext cx="6172200" cy="2651522"/>
          </a:xfrm>
        </p:spPr>
        <p:txBody>
          <a:bodyPr/>
          <a:lstStyle/>
          <a:p>
            <a:r>
              <a:rPr lang="en-US" dirty="0" err="1"/>
              <a:t>WordPress</a:t>
            </a:r>
            <a:r>
              <a:rPr lang="en-US" dirty="0"/>
              <a:t> and Blogger (Blogging)</a:t>
            </a:r>
          </a:p>
          <a:p>
            <a:r>
              <a:rPr lang="en-US" dirty="0"/>
              <a:t>Twitter(</a:t>
            </a:r>
            <a:r>
              <a:rPr lang="en-US" dirty="0" err="1"/>
              <a:t>Microblogging</a:t>
            </a:r>
            <a:r>
              <a:rPr lang="en-US" dirty="0"/>
              <a:t>)</a:t>
            </a:r>
          </a:p>
          <a:p>
            <a:r>
              <a:rPr lang="en-US" dirty="0" err="1"/>
              <a:t>Facebook</a:t>
            </a:r>
            <a:r>
              <a:rPr lang="en-US" dirty="0"/>
              <a:t> and LinkedIn (Social Networking)</a:t>
            </a:r>
          </a:p>
          <a:p>
            <a:r>
              <a:rPr lang="en-US" dirty="0" err="1"/>
              <a:t>Flickr</a:t>
            </a:r>
            <a:r>
              <a:rPr lang="en-US" dirty="0"/>
              <a:t> and YouTube (Photo and Video Sharing)</a:t>
            </a:r>
          </a:p>
          <a:p>
            <a:r>
              <a:rPr lang="en-US" dirty="0"/>
              <a:t>Google Analytics (Monitoring Results)</a:t>
            </a:r>
            <a:endParaRPr lang="en-IN"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59</a:t>
            </a:fld>
            <a:endParaRPr lang="en-US"/>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p:cNvPicPr>
            <a:picLocks noChangeAspect="1" noChangeArrowheads="1"/>
          </p:cNvPicPr>
          <p:nvPr/>
        </p:nvPicPr>
        <p:blipFill>
          <a:blip r:embed="rId2"/>
          <a:srcRect l="14000" t="11111" r="34829" b="39778"/>
          <a:stretch>
            <a:fillRect/>
          </a:stretch>
        </p:blipFill>
        <p:spPr bwMode="auto">
          <a:xfrm>
            <a:off x="-1" y="289559"/>
            <a:ext cx="8686801" cy="468961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8D02E12-A0C3-45A3-AA85-C8C240D5A5DB}"/>
              </a:ext>
            </a:extLst>
          </p:cNvPr>
          <p:cNvSpPr>
            <a:spLocks noGrp="1"/>
          </p:cNvSpPr>
          <p:nvPr>
            <p:ph type="title"/>
          </p:nvPr>
        </p:nvSpPr>
        <p:spPr/>
        <p:txBody>
          <a:bodyPr>
            <a:normAutofit fontScale="90000"/>
          </a:bodyPr>
          <a:lstStyle/>
          <a:p>
            <a:r>
              <a:rPr lang="en-IN" sz="3300" b="1" kern="1200" dirty="0">
                <a:solidFill>
                  <a:srgbClr val="002060"/>
                </a:solidFill>
                <a:ea typeface="+mn-ea"/>
                <a:cs typeface="Times New Roman" pitchFamily="18" charset="0"/>
              </a:rPr>
              <a:t>Types of Digital Marketing</a:t>
            </a:r>
            <a:endParaRPr lang="en-US" dirty="0"/>
          </a:p>
        </p:txBody>
      </p:sp>
      <p:sp>
        <p:nvSpPr>
          <p:cNvPr id="3" name="Content Placeholder 2">
            <a:extLst>
              <a:ext uri="{FF2B5EF4-FFF2-40B4-BE49-F238E27FC236}">
                <a16:creationId xmlns:a16="http://schemas.microsoft.com/office/drawing/2014/main" xmlns="" id="{F3FB091D-9272-405E-8850-DDA121C4FB88}"/>
              </a:ext>
            </a:extLst>
          </p:cNvPr>
          <p:cNvSpPr>
            <a:spLocks noGrp="1"/>
          </p:cNvSpPr>
          <p:nvPr>
            <p:ph idx="1"/>
          </p:nvPr>
        </p:nvSpPr>
        <p:spPr/>
        <p:txBody>
          <a:bodyPr>
            <a:normAutofit fontScale="92500"/>
          </a:bodyPr>
          <a:lstStyle/>
          <a:p>
            <a:pPr algn="just">
              <a:buClr>
                <a:srgbClr val="C00000"/>
              </a:buClr>
              <a:defRPr/>
            </a:pPr>
            <a:r>
              <a:rPr lang="en-US" sz="2100" dirty="0"/>
              <a:t>Digital marketing can be broadly broken into 8 main categories including: </a:t>
            </a:r>
          </a:p>
          <a:p>
            <a:pPr marL="385763" indent="-385763" algn="just">
              <a:buClr>
                <a:srgbClr val="C00000"/>
              </a:buClr>
              <a:buFont typeface="+mj-lt"/>
              <a:buAutoNum type="arabicPeriod"/>
              <a:defRPr/>
            </a:pPr>
            <a:r>
              <a:rPr lang="en-US" sz="2100" b="1" dirty="0">
                <a:solidFill>
                  <a:srgbClr val="008000"/>
                </a:solidFill>
              </a:rPr>
              <a:t>Search Engine Optimization (SEO)</a:t>
            </a:r>
          </a:p>
          <a:p>
            <a:pPr marL="385763" indent="-385763" algn="just">
              <a:buClr>
                <a:srgbClr val="C00000"/>
              </a:buClr>
              <a:buFont typeface="+mj-lt"/>
              <a:buAutoNum type="arabicPeriod"/>
              <a:defRPr/>
            </a:pPr>
            <a:r>
              <a:rPr lang="en-US" sz="2100" b="1" dirty="0">
                <a:solidFill>
                  <a:srgbClr val="008000"/>
                </a:solidFill>
              </a:rPr>
              <a:t>Social Media Marketing</a:t>
            </a:r>
          </a:p>
          <a:p>
            <a:pPr marL="385763" indent="-385763" algn="just">
              <a:buClr>
                <a:srgbClr val="C00000"/>
              </a:buClr>
              <a:buFont typeface="+mj-lt"/>
              <a:buAutoNum type="arabicPeriod"/>
              <a:defRPr/>
            </a:pPr>
            <a:r>
              <a:rPr lang="en-US" sz="2100" b="1" dirty="0">
                <a:solidFill>
                  <a:srgbClr val="008000"/>
                </a:solidFill>
              </a:rPr>
              <a:t> Pay-per-Click</a:t>
            </a:r>
          </a:p>
          <a:p>
            <a:pPr marL="385763" indent="-385763" algn="just">
              <a:buClr>
                <a:srgbClr val="C00000"/>
              </a:buClr>
              <a:buFont typeface="+mj-lt"/>
              <a:buAutoNum type="arabicPeriod"/>
              <a:defRPr/>
            </a:pPr>
            <a:r>
              <a:rPr lang="en-US" sz="2100" b="1" dirty="0">
                <a:solidFill>
                  <a:srgbClr val="008000"/>
                </a:solidFill>
              </a:rPr>
              <a:t>Email Marketing</a:t>
            </a:r>
          </a:p>
          <a:p>
            <a:pPr marL="385763" indent="-385763" algn="just">
              <a:buClr>
                <a:srgbClr val="C00000"/>
              </a:buClr>
              <a:buFont typeface="+mj-lt"/>
              <a:buAutoNum type="arabicPeriod"/>
              <a:defRPr/>
            </a:pPr>
            <a:r>
              <a:rPr lang="en-US" sz="2100" b="1" dirty="0">
                <a:solidFill>
                  <a:srgbClr val="008000"/>
                </a:solidFill>
              </a:rPr>
              <a:t>Mobile Marketing</a:t>
            </a:r>
          </a:p>
          <a:p>
            <a:pPr marL="385763" indent="-385763" algn="just">
              <a:buClr>
                <a:srgbClr val="C00000"/>
              </a:buClr>
              <a:buFont typeface="+mj-lt"/>
              <a:buAutoNum type="arabicPeriod"/>
              <a:defRPr/>
            </a:pPr>
            <a:r>
              <a:rPr lang="en-US" sz="2100" b="1" dirty="0">
                <a:solidFill>
                  <a:srgbClr val="008000"/>
                </a:solidFill>
              </a:rPr>
              <a:t>Marketing Analytics </a:t>
            </a:r>
          </a:p>
          <a:p>
            <a:pPr marL="385763" indent="-385763" algn="just">
              <a:buClr>
                <a:srgbClr val="C00000"/>
              </a:buClr>
              <a:buFont typeface="+mj-lt"/>
              <a:buAutoNum type="arabicPeriod"/>
              <a:defRPr/>
            </a:pPr>
            <a:r>
              <a:rPr lang="en-US" sz="2100" b="1" dirty="0">
                <a:solidFill>
                  <a:srgbClr val="008000"/>
                </a:solidFill>
              </a:rPr>
              <a:t>Affiliate Marketing </a:t>
            </a:r>
          </a:p>
          <a:p>
            <a:pPr marL="385763" indent="-385763" algn="just">
              <a:buClr>
                <a:srgbClr val="C00000"/>
              </a:buClr>
              <a:buFont typeface="+mj-lt"/>
              <a:buAutoNum type="arabicPeriod"/>
              <a:defRPr/>
            </a:pPr>
            <a:r>
              <a:rPr lang="en-US" altLang="en-US" sz="2100" b="1" dirty="0">
                <a:solidFill>
                  <a:srgbClr val="008000"/>
                </a:solidFill>
              </a:rPr>
              <a:t> </a:t>
            </a:r>
            <a:r>
              <a:rPr lang="en-US" sz="2100" b="1" dirty="0">
                <a:solidFill>
                  <a:srgbClr val="008000"/>
                </a:solidFill>
              </a:rPr>
              <a:t>Content Marketing</a:t>
            </a:r>
          </a:p>
          <a:p>
            <a:endParaRPr lang="en-US" dirty="0"/>
          </a:p>
        </p:txBody>
      </p:sp>
      <p:sp>
        <p:nvSpPr>
          <p:cNvPr id="4" name="Footer Placeholder 3">
            <a:extLst>
              <a:ext uri="{FF2B5EF4-FFF2-40B4-BE49-F238E27FC236}">
                <a16:creationId xmlns:a16="http://schemas.microsoft.com/office/drawing/2014/main" xmlns="" id="{C928D06F-6A30-49B0-BC0E-82CFC97ED0CA}"/>
              </a:ext>
            </a:extLst>
          </p:cNvPr>
          <p:cNvSpPr>
            <a:spLocks noGrp="1"/>
          </p:cNvSpPr>
          <p:nvPr>
            <p:ph type="ftr" sz="quarter" idx="11"/>
          </p:nvPr>
        </p:nvSpPr>
        <p:spPr/>
        <p:txBody>
          <a:bodyPr/>
          <a:lstStyle/>
          <a:p>
            <a:r>
              <a:rPr lang="en-US"/>
              <a:t>Digital Media and Social Marketing (ROE081)</a:t>
            </a:r>
          </a:p>
        </p:txBody>
      </p:sp>
      <p:sp>
        <p:nvSpPr>
          <p:cNvPr id="5" name="Slide Number Placeholder 4">
            <a:extLst>
              <a:ext uri="{FF2B5EF4-FFF2-40B4-BE49-F238E27FC236}">
                <a16:creationId xmlns:a16="http://schemas.microsoft.com/office/drawing/2014/main" xmlns="" id="{BCFC3A8C-96A9-4746-8C4C-A0424B796B30}"/>
              </a:ext>
            </a:extLst>
          </p:cNvPr>
          <p:cNvSpPr>
            <a:spLocks noGrp="1"/>
          </p:cNvSpPr>
          <p:nvPr>
            <p:ph type="sldNum" sz="quarter" idx="12"/>
          </p:nvPr>
        </p:nvSpPr>
        <p:spPr/>
        <p:txBody>
          <a:bodyPr/>
          <a:lstStyle/>
          <a:p>
            <a:fld id="{1451FBAD-8127-43F1-AC25-24F5575B5A54}" type="slidenum">
              <a:rPr lang="en-US" smtClean="0"/>
              <a:pPr/>
              <a:t>60</a:t>
            </a:fld>
            <a:endParaRPr lang="en-US"/>
          </a:p>
        </p:txBody>
      </p:sp>
    </p:spTree>
    <p:extLst>
      <p:ext uri="{BB962C8B-B14F-4D97-AF65-F5344CB8AC3E}">
        <p14:creationId xmlns:p14="http://schemas.microsoft.com/office/powerpoint/2010/main" xmlns="" val="1444345916"/>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9A04F1E-6894-4DB2-8556-C7BA2AC8DF80}"/>
              </a:ext>
            </a:extLst>
          </p:cNvPr>
          <p:cNvSpPr>
            <a:spLocks noGrp="1"/>
          </p:cNvSpPr>
          <p:nvPr>
            <p:ph type="title"/>
          </p:nvPr>
        </p:nvSpPr>
        <p:spPr/>
        <p:txBody>
          <a:bodyPr>
            <a:normAutofit fontScale="90000"/>
          </a:bodyPr>
          <a:lstStyle/>
          <a:p>
            <a:r>
              <a:rPr lang="en-US" dirty="0"/>
              <a:t>Search Engine Optimization (SEO)</a:t>
            </a:r>
            <a:br>
              <a:rPr lang="en-US" dirty="0"/>
            </a:br>
            <a:endParaRPr lang="en-US" dirty="0"/>
          </a:p>
        </p:txBody>
      </p:sp>
      <p:sp>
        <p:nvSpPr>
          <p:cNvPr id="3" name="Content Placeholder 2">
            <a:extLst>
              <a:ext uri="{FF2B5EF4-FFF2-40B4-BE49-F238E27FC236}">
                <a16:creationId xmlns:a16="http://schemas.microsoft.com/office/drawing/2014/main" xmlns="" id="{01AED8CB-5C00-4B4B-9E79-52277701B8ED}"/>
              </a:ext>
            </a:extLst>
          </p:cNvPr>
          <p:cNvSpPr>
            <a:spLocks noGrp="1"/>
          </p:cNvSpPr>
          <p:nvPr>
            <p:ph idx="1"/>
          </p:nvPr>
        </p:nvSpPr>
        <p:spPr/>
        <p:txBody>
          <a:bodyPr>
            <a:normAutofit lnSpcReduction="10000"/>
          </a:bodyPr>
          <a:lstStyle/>
          <a:p>
            <a:pPr algn="just"/>
            <a:r>
              <a:rPr lang="en-US" altLang="en-US" sz="2100" dirty="0">
                <a:solidFill>
                  <a:srgbClr val="000000"/>
                </a:solidFill>
                <a:latin typeface="Cambria" panose="02040503050406030204" pitchFamily="18" charset="0"/>
              </a:rPr>
              <a:t>SEO </a:t>
            </a:r>
            <a:r>
              <a:rPr lang="en-US" altLang="en-US" sz="2100" b="1" dirty="0"/>
              <a:t>allows your content to rank in the top positions of search engines.</a:t>
            </a:r>
            <a:r>
              <a:rPr lang="en-US" altLang="en-US" sz="2100" dirty="0"/>
              <a:t> </a:t>
            </a:r>
          </a:p>
          <a:p>
            <a:pPr algn="just"/>
            <a:r>
              <a:rPr lang="en-US" altLang="en-US" sz="2100" dirty="0"/>
              <a:t>Thereby, your website will be found by someone who is actively searching for what you offer.</a:t>
            </a:r>
          </a:p>
          <a:p>
            <a:pPr algn="just"/>
            <a:r>
              <a:rPr lang="en-US" altLang="en-US" sz="2100" dirty="0"/>
              <a:t>To apply SEO, you need to know the </a:t>
            </a:r>
            <a:r>
              <a:rPr lang="en-US" altLang="en-US" sz="2100" dirty="0">
                <a:solidFill>
                  <a:srgbClr val="008000"/>
                </a:solidFill>
              </a:rPr>
              <a:t>keywords</a:t>
            </a:r>
            <a:r>
              <a:rPr lang="en-US" altLang="en-US" sz="2100" dirty="0"/>
              <a:t> that the audience, and want to reach is searching. Then, you must develop your content around these terms. </a:t>
            </a:r>
          </a:p>
          <a:p>
            <a:r>
              <a:rPr lang="en-US" altLang="en-US" sz="2100" dirty="0"/>
              <a:t> According to the Search Engine Journal, 91.5% of the web traffic is shared by sites listed on Google’s first page. </a:t>
            </a:r>
            <a:endParaRPr lang="en-US" altLang="en-US" sz="2100" dirty="0">
              <a:solidFill>
                <a:srgbClr val="000000"/>
              </a:solidFill>
              <a:latin typeface="Cambria" panose="02040503050406030204" pitchFamily="18" charset="0"/>
            </a:endParaRPr>
          </a:p>
          <a:p>
            <a:endParaRPr lang="en-US" dirty="0"/>
          </a:p>
        </p:txBody>
      </p:sp>
      <p:sp>
        <p:nvSpPr>
          <p:cNvPr id="4" name="Footer Placeholder 3">
            <a:extLst>
              <a:ext uri="{FF2B5EF4-FFF2-40B4-BE49-F238E27FC236}">
                <a16:creationId xmlns:a16="http://schemas.microsoft.com/office/drawing/2014/main" xmlns="" id="{B4464B59-2E30-4B95-A006-9B88B14E4F96}"/>
              </a:ext>
            </a:extLst>
          </p:cNvPr>
          <p:cNvSpPr>
            <a:spLocks noGrp="1"/>
          </p:cNvSpPr>
          <p:nvPr>
            <p:ph type="ftr" sz="quarter" idx="11"/>
          </p:nvPr>
        </p:nvSpPr>
        <p:spPr/>
        <p:txBody>
          <a:bodyPr/>
          <a:lstStyle/>
          <a:p>
            <a:r>
              <a:rPr lang="en-US"/>
              <a:t>Digital Media and Social Marketing (ROE081)</a:t>
            </a:r>
          </a:p>
        </p:txBody>
      </p:sp>
      <p:sp>
        <p:nvSpPr>
          <p:cNvPr id="5" name="Slide Number Placeholder 4">
            <a:extLst>
              <a:ext uri="{FF2B5EF4-FFF2-40B4-BE49-F238E27FC236}">
                <a16:creationId xmlns:a16="http://schemas.microsoft.com/office/drawing/2014/main" xmlns="" id="{7195476B-F9E3-4881-A514-8C5E312FCDF7}"/>
              </a:ext>
            </a:extLst>
          </p:cNvPr>
          <p:cNvSpPr>
            <a:spLocks noGrp="1"/>
          </p:cNvSpPr>
          <p:nvPr>
            <p:ph type="sldNum" sz="quarter" idx="12"/>
          </p:nvPr>
        </p:nvSpPr>
        <p:spPr/>
        <p:txBody>
          <a:bodyPr/>
          <a:lstStyle/>
          <a:p>
            <a:fld id="{1451FBAD-8127-43F1-AC25-24F5575B5A54}" type="slidenum">
              <a:rPr lang="en-US" smtClean="0"/>
              <a:pPr/>
              <a:t>61</a:t>
            </a:fld>
            <a:endParaRPr lang="en-US"/>
          </a:p>
        </p:txBody>
      </p:sp>
    </p:spTree>
    <p:extLst>
      <p:ext uri="{BB962C8B-B14F-4D97-AF65-F5344CB8AC3E}">
        <p14:creationId xmlns:p14="http://schemas.microsoft.com/office/powerpoint/2010/main" xmlns="" val="82400564"/>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31370606-E181-430A-8F61-2B4BC0016467}"/>
              </a:ext>
            </a:extLst>
          </p:cNvPr>
          <p:cNvSpPr>
            <a:spLocks noGrp="1"/>
          </p:cNvSpPr>
          <p:nvPr>
            <p:ph idx="1"/>
          </p:nvPr>
        </p:nvSpPr>
        <p:spPr>
          <a:xfrm>
            <a:off x="383722" y="529463"/>
            <a:ext cx="7886700" cy="3263504"/>
          </a:xfrm>
        </p:spPr>
        <p:txBody>
          <a:bodyPr/>
          <a:lstStyle/>
          <a:p>
            <a:pPr algn="just"/>
            <a:r>
              <a:rPr lang="en-US" altLang="en-US" sz="2100" dirty="0"/>
              <a:t>The first Google organic search, itself, gathers 32.5% of the traffic. </a:t>
            </a:r>
          </a:p>
          <a:p>
            <a:pPr algn="just"/>
            <a:r>
              <a:rPr lang="en-US" altLang="en-US" sz="2100" dirty="0"/>
              <a:t>And 51% of all website traffic comes from organic search. Organic traffic is the one that you conquer through high-quality content found by searches in Google</a:t>
            </a:r>
          </a:p>
          <a:p>
            <a:endParaRPr lang="en-US" dirty="0"/>
          </a:p>
        </p:txBody>
      </p:sp>
      <p:sp>
        <p:nvSpPr>
          <p:cNvPr id="4" name="Footer Placeholder 3">
            <a:extLst>
              <a:ext uri="{FF2B5EF4-FFF2-40B4-BE49-F238E27FC236}">
                <a16:creationId xmlns:a16="http://schemas.microsoft.com/office/drawing/2014/main" xmlns="" id="{C0B3DF65-EB4A-4CE0-A893-7FC282C1EC73}"/>
              </a:ext>
            </a:extLst>
          </p:cNvPr>
          <p:cNvSpPr>
            <a:spLocks noGrp="1"/>
          </p:cNvSpPr>
          <p:nvPr>
            <p:ph type="ftr" sz="quarter" idx="11"/>
          </p:nvPr>
        </p:nvSpPr>
        <p:spPr/>
        <p:txBody>
          <a:bodyPr/>
          <a:lstStyle/>
          <a:p>
            <a:r>
              <a:rPr lang="en-US"/>
              <a:t>Digital Media and Social Marketing (ROE081)</a:t>
            </a:r>
          </a:p>
        </p:txBody>
      </p:sp>
      <p:sp>
        <p:nvSpPr>
          <p:cNvPr id="5" name="Slide Number Placeholder 4">
            <a:extLst>
              <a:ext uri="{FF2B5EF4-FFF2-40B4-BE49-F238E27FC236}">
                <a16:creationId xmlns:a16="http://schemas.microsoft.com/office/drawing/2014/main" xmlns="" id="{3D3737FA-2B59-460F-A896-35350CD80229}"/>
              </a:ext>
            </a:extLst>
          </p:cNvPr>
          <p:cNvSpPr>
            <a:spLocks noGrp="1"/>
          </p:cNvSpPr>
          <p:nvPr>
            <p:ph type="sldNum" sz="quarter" idx="12"/>
          </p:nvPr>
        </p:nvSpPr>
        <p:spPr/>
        <p:txBody>
          <a:bodyPr/>
          <a:lstStyle/>
          <a:p>
            <a:fld id="{1451FBAD-8127-43F1-AC25-24F5575B5A54}" type="slidenum">
              <a:rPr lang="en-US" smtClean="0"/>
              <a:pPr/>
              <a:t>62</a:t>
            </a:fld>
            <a:endParaRPr lang="en-US"/>
          </a:p>
        </p:txBody>
      </p:sp>
    </p:spTree>
    <p:extLst>
      <p:ext uri="{BB962C8B-B14F-4D97-AF65-F5344CB8AC3E}">
        <p14:creationId xmlns:p14="http://schemas.microsoft.com/office/powerpoint/2010/main" xmlns="" val="3678773734"/>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descr="example of SEO">
            <a:extLst>
              <a:ext uri="{FF2B5EF4-FFF2-40B4-BE49-F238E27FC236}">
                <a16:creationId xmlns:a16="http://schemas.microsoft.com/office/drawing/2014/main" xmlns="" id="{757CDA39-4095-40BA-A739-7B07FCA11D37}"/>
              </a:ext>
            </a:extLst>
          </p:cNvPr>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497244" y="182797"/>
            <a:ext cx="8113355" cy="491197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D01EAE9-604F-421A-8999-917BC5A3DA74}"/>
              </a:ext>
            </a:extLst>
          </p:cNvPr>
          <p:cNvSpPr>
            <a:spLocks noGrp="1"/>
          </p:cNvSpPr>
          <p:nvPr>
            <p:ph type="title"/>
          </p:nvPr>
        </p:nvSpPr>
        <p:spPr/>
        <p:txBody>
          <a:bodyPr>
            <a:normAutofit fontScale="90000"/>
          </a:bodyPr>
          <a:lstStyle/>
          <a:p>
            <a:r>
              <a:rPr lang="en-US" dirty="0"/>
              <a:t>How does SEO work?</a:t>
            </a:r>
            <a:br>
              <a:rPr lang="en-US" dirty="0"/>
            </a:br>
            <a:endParaRPr lang="en-US" dirty="0"/>
          </a:p>
        </p:txBody>
      </p:sp>
      <p:sp>
        <p:nvSpPr>
          <p:cNvPr id="3" name="Content Placeholder 2">
            <a:extLst>
              <a:ext uri="{FF2B5EF4-FFF2-40B4-BE49-F238E27FC236}">
                <a16:creationId xmlns:a16="http://schemas.microsoft.com/office/drawing/2014/main" xmlns="" id="{541CFF89-DA03-476F-A3BB-A58D1CE1C603}"/>
              </a:ext>
            </a:extLst>
          </p:cNvPr>
          <p:cNvSpPr>
            <a:spLocks noGrp="1"/>
          </p:cNvSpPr>
          <p:nvPr>
            <p:ph idx="1"/>
          </p:nvPr>
        </p:nvSpPr>
        <p:spPr/>
        <p:txBody>
          <a:bodyPr/>
          <a:lstStyle/>
          <a:p>
            <a:r>
              <a:rPr lang="en-US" dirty="0"/>
              <a:t>Search engines like Google and Bing use crawlers, sometimes also called bots or spiders, to gather information about all the content they can find on the internet. </a:t>
            </a:r>
          </a:p>
          <a:p>
            <a:r>
              <a:rPr lang="en-US" dirty="0"/>
              <a:t>The crawler starts from a known web page and follows internal links to pages within that site as well as external links to pages on other sites. </a:t>
            </a:r>
          </a:p>
          <a:p>
            <a:r>
              <a:rPr lang="en-US" dirty="0"/>
              <a:t>The content on those pages, plus the context of the links it followed, help the crawler understand what each page is about and how it’s semantically connected to all of the other pages</a:t>
            </a:r>
          </a:p>
          <a:p>
            <a:endParaRPr lang="en-US" dirty="0"/>
          </a:p>
        </p:txBody>
      </p:sp>
      <p:sp>
        <p:nvSpPr>
          <p:cNvPr id="4" name="Footer Placeholder 3">
            <a:extLst>
              <a:ext uri="{FF2B5EF4-FFF2-40B4-BE49-F238E27FC236}">
                <a16:creationId xmlns:a16="http://schemas.microsoft.com/office/drawing/2014/main" xmlns="" id="{5D128DE4-CF05-495D-8BA3-4453AF8C6013}"/>
              </a:ext>
            </a:extLst>
          </p:cNvPr>
          <p:cNvSpPr>
            <a:spLocks noGrp="1"/>
          </p:cNvSpPr>
          <p:nvPr>
            <p:ph type="ftr" sz="quarter" idx="11"/>
          </p:nvPr>
        </p:nvSpPr>
        <p:spPr/>
        <p:txBody>
          <a:bodyPr/>
          <a:lstStyle/>
          <a:p>
            <a:r>
              <a:rPr lang="en-US"/>
              <a:t>Digital Media and Social Marketing (ROE081)</a:t>
            </a:r>
          </a:p>
        </p:txBody>
      </p:sp>
      <p:sp>
        <p:nvSpPr>
          <p:cNvPr id="5" name="Slide Number Placeholder 4">
            <a:extLst>
              <a:ext uri="{FF2B5EF4-FFF2-40B4-BE49-F238E27FC236}">
                <a16:creationId xmlns:a16="http://schemas.microsoft.com/office/drawing/2014/main" xmlns="" id="{161FD76A-5BDF-4D3E-9353-8A9D1EC21E49}"/>
              </a:ext>
            </a:extLst>
          </p:cNvPr>
          <p:cNvSpPr>
            <a:spLocks noGrp="1"/>
          </p:cNvSpPr>
          <p:nvPr>
            <p:ph type="sldNum" sz="quarter" idx="12"/>
          </p:nvPr>
        </p:nvSpPr>
        <p:spPr/>
        <p:txBody>
          <a:bodyPr/>
          <a:lstStyle/>
          <a:p>
            <a:fld id="{1451FBAD-8127-43F1-AC25-24F5575B5A54}" type="slidenum">
              <a:rPr lang="en-US" smtClean="0"/>
              <a:pPr/>
              <a:t>64</a:t>
            </a:fld>
            <a:endParaRPr lang="en-US"/>
          </a:p>
        </p:txBody>
      </p:sp>
    </p:spTree>
    <p:extLst>
      <p:ext uri="{BB962C8B-B14F-4D97-AF65-F5344CB8AC3E}">
        <p14:creationId xmlns:p14="http://schemas.microsoft.com/office/powerpoint/2010/main" xmlns="" val="3238181936"/>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5113EF33-1E32-4F81-8640-00057782023B}"/>
              </a:ext>
            </a:extLst>
          </p:cNvPr>
          <p:cNvSpPr>
            <a:spLocks noGrp="1"/>
          </p:cNvSpPr>
          <p:nvPr>
            <p:ph idx="1"/>
          </p:nvPr>
        </p:nvSpPr>
        <p:spPr>
          <a:xfrm>
            <a:off x="754613" y="865365"/>
            <a:ext cx="7886700" cy="3263504"/>
          </a:xfrm>
        </p:spPr>
        <p:txBody>
          <a:bodyPr/>
          <a:lstStyle/>
          <a:p>
            <a:pPr algn="just"/>
            <a:r>
              <a:rPr lang="en-US" altLang="en-US" dirty="0"/>
              <a:t>within the search engine’s massive database, called an index.</a:t>
            </a:r>
          </a:p>
          <a:p>
            <a:pPr algn="just"/>
            <a:r>
              <a:rPr lang="en-US" altLang="en-US" dirty="0"/>
              <a:t>When a user types or speaks a query into the search box, the search engine uses complex algorithms to pull out what it believes to be the most accurate and useful list of results for that query. </a:t>
            </a:r>
          </a:p>
          <a:p>
            <a:pPr algn="just"/>
            <a:r>
              <a:rPr lang="en-US" altLang="en-US" dirty="0"/>
              <a:t>These organic results can include web pages full of text, news articles, images, videos, local business listings, and other more niche types of content.</a:t>
            </a:r>
          </a:p>
          <a:p>
            <a:pPr marL="0" indent="0">
              <a:buNone/>
            </a:pPr>
            <a:endParaRPr lang="en-US" dirty="0"/>
          </a:p>
        </p:txBody>
      </p:sp>
      <p:sp>
        <p:nvSpPr>
          <p:cNvPr id="4" name="Footer Placeholder 3">
            <a:extLst>
              <a:ext uri="{FF2B5EF4-FFF2-40B4-BE49-F238E27FC236}">
                <a16:creationId xmlns:a16="http://schemas.microsoft.com/office/drawing/2014/main" xmlns="" id="{8BCC7FDC-BDA4-4BB2-8B11-2506CA4EEBF8}"/>
              </a:ext>
            </a:extLst>
          </p:cNvPr>
          <p:cNvSpPr>
            <a:spLocks noGrp="1"/>
          </p:cNvSpPr>
          <p:nvPr>
            <p:ph type="ftr" sz="quarter" idx="11"/>
          </p:nvPr>
        </p:nvSpPr>
        <p:spPr/>
        <p:txBody>
          <a:bodyPr/>
          <a:lstStyle/>
          <a:p>
            <a:r>
              <a:rPr lang="en-US"/>
              <a:t>Digital Media and Social Marketing (ROE081)</a:t>
            </a:r>
          </a:p>
        </p:txBody>
      </p:sp>
      <p:sp>
        <p:nvSpPr>
          <p:cNvPr id="5" name="Slide Number Placeholder 4">
            <a:extLst>
              <a:ext uri="{FF2B5EF4-FFF2-40B4-BE49-F238E27FC236}">
                <a16:creationId xmlns:a16="http://schemas.microsoft.com/office/drawing/2014/main" xmlns="" id="{F2E6EFD1-702F-4518-8FC2-ECEA61923228}"/>
              </a:ext>
            </a:extLst>
          </p:cNvPr>
          <p:cNvSpPr>
            <a:spLocks noGrp="1"/>
          </p:cNvSpPr>
          <p:nvPr>
            <p:ph type="sldNum" sz="quarter" idx="12"/>
          </p:nvPr>
        </p:nvSpPr>
        <p:spPr/>
        <p:txBody>
          <a:bodyPr/>
          <a:lstStyle/>
          <a:p>
            <a:fld id="{1451FBAD-8127-43F1-AC25-24F5575B5A54}" type="slidenum">
              <a:rPr lang="en-US" smtClean="0"/>
              <a:pPr/>
              <a:t>65</a:t>
            </a:fld>
            <a:endParaRPr lang="en-US"/>
          </a:p>
        </p:txBody>
      </p:sp>
    </p:spTree>
    <p:extLst>
      <p:ext uri="{BB962C8B-B14F-4D97-AF65-F5344CB8AC3E}">
        <p14:creationId xmlns:p14="http://schemas.microsoft.com/office/powerpoint/2010/main" xmlns="" val="981030566"/>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88F3265B-E5A4-461A-A97A-19A8B698A852}"/>
              </a:ext>
            </a:extLst>
          </p:cNvPr>
          <p:cNvSpPr>
            <a:spLocks noGrp="1"/>
          </p:cNvSpPr>
          <p:nvPr>
            <p:ph idx="1"/>
          </p:nvPr>
        </p:nvSpPr>
        <p:spPr>
          <a:xfrm>
            <a:off x="754613" y="872364"/>
            <a:ext cx="7886700" cy="3263504"/>
          </a:xfrm>
        </p:spPr>
        <p:txBody>
          <a:bodyPr>
            <a:normAutofit lnSpcReduction="10000"/>
          </a:bodyPr>
          <a:lstStyle/>
          <a:p>
            <a:pPr algn="just"/>
            <a:r>
              <a:rPr lang="en-US" altLang="en-US" sz="2100" b="1" u="sng" dirty="0"/>
              <a:t>The pros</a:t>
            </a:r>
            <a:endParaRPr lang="en-US" altLang="en-US" sz="2100" dirty="0"/>
          </a:p>
          <a:p>
            <a:pPr algn="just"/>
            <a:r>
              <a:rPr lang="en-US" altLang="en-US" sz="2100" dirty="0"/>
              <a:t>It’s free!</a:t>
            </a:r>
          </a:p>
          <a:p>
            <a:pPr algn="just"/>
            <a:r>
              <a:rPr lang="en-US" altLang="en-US" sz="2100" dirty="0"/>
              <a:t>When your brand appears in the organic search results, it comes across as being more ‘authentic’ and objective in the eyes of your customers</a:t>
            </a:r>
          </a:p>
          <a:p>
            <a:pPr algn="just"/>
            <a:r>
              <a:rPr lang="en-US" altLang="en-US" sz="2100" b="1" u="sng" dirty="0"/>
              <a:t>The cons</a:t>
            </a:r>
            <a:endParaRPr lang="en-US" altLang="en-US" sz="2100" dirty="0"/>
          </a:p>
          <a:p>
            <a:pPr algn="just"/>
            <a:r>
              <a:rPr lang="en-US" altLang="en-US" sz="2100" dirty="0"/>
              <a:t>You may not have to pay specifically for the search results, but it does take time and effort to create amazing content and do the technical optimization of your website</a:t>
            </a:r>
          </a:p>
          <a:p>
            <a:endParaRPr lang="en-US" dirty="0"/>
          </a:p>
        </p:txBody>
      </p:sp>
      <p:sp>
        <p:nvSpPr>
          <p:cNvPr id="4" name="Footer Placeholder 3">
            <a:extLst>
              <a:ext uri="{FF2B5EF4-FFF2-40B4-BE49-F238E27FC236}">
                <a16:creationId xmlns:a16="http://schemas.microsoft.com/office/drawing/2014/main" xmlns="" id="{543B61EE-D331-4D81-A03F-8E4BD82FBDEB}"/>
              </a:ext>
            </a:extLst>
          </p:cNvPr>
          <p:cNvSpPr>
            <a:spLocks noGrp="1"/>
          </p:cNvSpPr>
          <p:nvPr>
            <p:ph type="ftr" sz="quarter" idx="11"/>
          </p:nvPr>
        </p:nvSpPr>
        <p:spPr/>
        <p:txBody>
          <a:bodyPr/>
          <a:lstStyle/>
          <a:p>
            <a:r>
              <a:rPr lang="en-US"/>
              <a:t>Digital Media and Social Marketing (ROE081)</a:t>
            </a:r>
          </a:p>
        </p:txBody>
      </p:sp>
      <p:sp>
        <p:nvSpPr>
          <p:cNvPr id="5" name="Slide Number Placeholder 4">
            <a:extLst>
              <a:ext uri="{FF2B5EF4-FFF2-40B4-BE49-F238E27FC236}">
                <a16:creationId xmlns:a16="http://schemas.microsoft.com/office/drawing/2014/main" xmlns="" id="{6D7DE0A8-A721-4F15-AB09-62F5460EF9D1}"/>
              </a:ext>
            </a:extLst>
          </p:cNvPr>
          <p:cNvSpPr>
            <a:spLocks noGrp="1"/>
          </p:cNvSpPr>
          <p:nvPr>
            <p:ph type="sldNum" sz="quarter" idx="12"/>
          </p:nvPr>
        </p:nvSpPr>
        <p:spPr/>
        <p:txBody>
          <a:bodyPr/>
          <a:lstStyle/>
          <a:p>
            <a:fld id="{1451FBAD-8127-43F1-AC25-24F5575B5A54}" type="slidenum">
              <a:rPr lang="en-US" smtClean="0"/>
              <a:pPr/>
              <a:t>66</a:t>
            </a:fld>
            <a:endParaRPr lang="en-US"/>
          </a:p>
        </p:txBody>
      </p:sp>
    </p:spTree>
    <p:extLst>
      <p:ext uri="{BB962C8B-B14F-4D97-AF65-F5344CB8AC3E}">
        <p14:creationId xmlns:p14="http://schemas.microsoft.com/office/powerpoint/2010/main" xmlns="" val="859880612"/>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1E57846-15A5-4871-9685-05EA2B41472D}"/>
              </a:ext>
            </a:extLst>
          </p:cNvPr>
          <p:cNvSpPr>
            <a:spLocks noGrp="1"/>
          </p:cNvSpPr>
          <p:nvPr>
            <p:ph type="title"/>
          </p:nvPr>
        </p:nvSpPr>
        <p:spPr/>
        <p:txBody>
          <a:bodyPr>
            <a:normAutofit fontScale="90000"/>
          </a:bodyPr>
          <a:lstStyle/>
          <a:p>
            <a:r>
              <a:rPr lang="da-DK" dirty="0"/>
              <a:t>2. Social Media Marketing (SMM)</a:t>
            </a:r>
            <a:br>
              <a:rPr lang="da-DK" dirty="0"/>
            </a:br>
            <a:endParaRPr lang="en-US" dirty="0"/>
          </a:p>
        </p:txBody>
      </p:sp>
      <p:sp>
        <p:nvSpPr>
          <p:cNvPr id="3" name="Content Placeholder 2">
            <a:extLst>
              <a:ext uri="{FF2B5EF4-FFF2-40B4-BE49-F238E27FC236}">
                <a16:creationId xmlns:a16="http://schemas.microsoft.com/office/drawing/2014/main" xmlns="" id="{01248DF1-F749-481E-819D-6ABC92E3C97A}"/>
              </a:ext>
            </a:extLst>
          </p:cNvPr>
          <p:cNvSpPr>
            <a:spLocks noGrp="1"/>
          </p:cNvSpPr>
          <p:nvPr>
            <p:ph idx="1"/>
          </p:nvPr>
        </p:nvSpPr>
        <p:spPr>
          <a:xfrm>
            <a:off x="628650" y="1185427"/>
            <a:ext cx="7886700" cy="3855680"/>
          </a:xfrm>
        </p:spPr>
        <p:txBody>
          <a:bodyPr>
            <a:normAutofit fontScale="55000" lnSpcReduction="20000"/>
          </a:bodyPr>
          <a:lstStyle/>
          <a:p>
            <a:pPr algn="just">
              <a:buClr>
                <a:srgbClr val="C00000"/>
              </a:buClr>
            </a:pPr>
            <a:r>
              <a:rPr lang="en-US" altLang="en-US" sz="3000" dirty="0"/>
              <a:t>SSM, or Social Media Marketing, is, as the name suggests, </a:t>
            </a:r>
            <a:r>
              <a:rPr lang="en-US" altLang="en-US" sz="3000" b="1" dirty="0"/>
              <a:t>a method that uses social media to promote a brand, product, or content</a:t>
            </a:r>
            <a:r>
              <a:rPr lang="en-US" altLang="en-US" sz="3000" dirty="0"/>
              <a:t>. </a:t>
            </a:r>
          </a:p>
          <a:p>
            <a:pPr algn="just">
              <a:buClr>
                <a:srgbClr val="C00000"/>
              </a:buClr>
            </a:pPr>
            <a:r>
              <a:rPr lang="en-US" altLang="en-US" sz="3000" dirty="0"/>
              <a:t>Todays’ consumers are highly reliant on social media platforms such as Instagram, Facebook, LinkedIn, and Snapchat. </a:t>
            </a:r>
          </a:p>
          <a:p>
            <a:pPr algn="just">
              <a:buClr>
                <a:srgbClr val="C00000"/>
              </a:buClr>
            </a:pPr>
            <a:r>
              <a:rPr lang="en-US" altLang="en-US" sz="3000" dirty="0"/>
              <a:t>This is why it is essential that brands are active across accounts. Consider these stats: </a:t>
            </a:r>
          </a:p>
          <a:p>
            <a:pPr marL="427435" indent="-169069" algn="just">
              <a:buClr>
                <a:srgbClr val="C00000"/>
              </a:buClr>
            </a:pPr>
            <a:r>
              <a:rPr lang="en-US" altLang="en-US" sz="3000" dirty="0"/>
              <a:t>On average users have about 8 social media accounts</a:t>
            </a:r>
          </a:p>
          <a:p>
            <a:pPr marL="427435" indent="-169069" algn="just">
              <a:buClr>
                <a:srgbClr val="C00000"/>
              </a:buClr>
            </a:pPr>
            <a:r>
              <a:rPr lang="en-US" altLang="en-US" sz="3000" dirty="0"/>
              <a:t>An average of 2 hours and 22 minutes are spent on social media per person per day.</a:t>
            </a:r>
          </a:p>
          <a:p>
            <a:pPr marL="427435" indent="-169069" algn="just">
              <a:buClr>
                <a:srgbClr val="C00000"/>
              </a:buClr>
            </a:pPr>
            <a:r>
              <a:rPr lang="en-US" altLang="en-US" sz="3000" dirty="0"/>
              <a:t>Out of the 5.11 billion people who have a phone, 3.26 billion access social media using it</a:t>
            </a:r>
            <a:r>
              <a:rPr lang="en-US" altLang="en-US" sz="2100" dirty="0"/>
              <a:t>.</a:t>
            </a:r>
          </a:p>
          <a:p>
            <a:pPr algn="just">
              <a:buClr>
                <a:srgbClr val="C00000"/>
              </a:buClr>
            </a:pPr>
            <a:endParaRPr lang="en-US" altLang="en-US" sz="2100" dirty="0"/>
          </a:p>
          <a:p>
            <a:pPr algn="just">
              <a:buClr>
                <a:srgbClr val="C00000"/>
              </a:buClr>
            </a:pPr>
            <a:endParaRPr lang="en-US" altLang="en-US" sz="2100" dirty="0"/>
          </a:p>
          <a:p>
            <a:pPr marL="0" indent="0" algn="just">
              <a:buNone/>
            </a:pPr>
            <a:r>
              <a:rPr lang="en-US" altLang="en-US" sz="2100" dirty="0">
                <a:solidFill>
                  <a:srgbClr val="000000"/>
                </a:solidFill>
                <a:latin typeface="Cambria" panose="02040503050406030204" pitchFamily="18" charset="0"/>
              </a:rPr>
              <a:t> </a:t>
            </a:r>
            <a:endParaRPr lang="en-US" altLang="en-US" sz="2100" dirty="0"/>
          </a:p>
          <a:p>
            <a:endParaRPr lang="en-US" dirty="0"/>
          </a:p>
        </p:txBody>
      </p:sp>
      <p:sp>
        <p:nvSpPr>
          <p:cNvPr id="4" name="Footer Placeholder 3">
            <a:extLst>
              <a:ext uri="{FF2B5EF4-FFF2-40B4-BE49-F238E27FC236}">
                <a16:creationId xmlns:a16="http://schemas.microsoft.com/office/drawing/2014/main" xmlns="" id="{F55C6A22-29A5-4D8A-A28D-C8B04C78B8A9}"/>
              </a:ext>
            </a:extLst>
          </p:cNvPr>
          <p:cNvSpPr>
            <a:spLocks noGrp="1"/>
          </p:cNvSpPr>
          <p:nvPr>
            <p:ph type="ftr" sz="quarter" idx="11"/>
          </p:nvPr>
        </p:nvSpPr>
        <p:spPr/>
        <p:txBody>
          <a:bodyPr/>
          <a:lstStyle/>
          <a:p>
            <a:r>
              <a:rPr lang="en-US"/>
              <a:t>Digital Media and Social Marketing (ROE081)</a:t>
            </a:r>
          </a:p>
        </p:txBody>
      </p:sp>
      <p:sp>
        <p:nvSpPr>
          <p:cNvPr id="5" name="Slide Number Placeholder 4">
            <a:extLst>
              <a:ext uri="{FF2B5EF4-FFF2-40B4-BE49-F238E27FC236}">
                <a16:creationId xmlns:a16="http://schemas.microsoft.com/office/drawing/2014/main" xmlns="" id="{C060627C-1D16-4049-BFCB-27C7B24A8F0B}"/>
              </a:ext>
            </a:extLst>
          </p:cNvPr>
          <p:cNvSpPr>
            <a:spLocks noGrp="1"/>
          </p:cNvSpPr>
          <p:nvPr>
            <p:ph type="sldNum" sz="quarter" idx="12"/>
          </p:nvPr>
        </p:nvSpPr>
        <p:spPr/>
        <p:txBody>
          <a:bodyPr/>
          <a:lstStyle/>
          <a:p>
            <a:fld id="{1451FBAD-8127-43F1-AC25-24F5575B5A54}" type="slidenum">
              <a:rPr lang="en-US" smtClean="0"/>
              <a:pPr/>
              <a:t>67</a:t>
            </a:fld>
            <a:endParaRPr lang="en-US"/>
          </a:p>
        </p:txBody>
      </p:sp>
    </p:spTree>
    <p:extLst>
      <p:ext uri="{BB962C8B-B14F-4D97-AF65-F5344CB8AC3E}">
        <p14:creationId xmlns:p14="http://schemas.microsoft.com/office/powerpoint/2010/main" xmlns="" val="3640233327"/>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5900" y="857250"/>
            <a:ext cx="6172200" cy="514350"/>
          </a:xfrm>
        </p:spPr>
        <p:txBody>
          <a:bodyPr>
            <a:normAutofit fontScale="90000"/>
          </a:bodyPr>
          <a:lstStyle/>
          <a:p>
            <a:pPr algn="l"/>
            <a:r>
              <a:rPr lang="en-US" dirty="0"/>
              <a:t>Current Market Scenario</a:t>
            </a:r>
            <a:endParaRPr lang="en-IN" dirty="0"/>
          </a:p>
        </p:txBody>
      </p:sp>
      <p:sp>
        <p:nvSpPr>
          <p:cNvPr id="3" name="Content Placeholder 2"/>
          <p:cNvSpPr>
            <a:spLocks noGrp="1"/>
          </p:cNvSpPr>
          <p:nvPr>
            <p:ph idx="1"/>
          </p:nvPr>
        </p:nvSpPr>
        <p:spPr>
          <a:xfrm>
            <a:off x="1485900" y="1714501"/>
            <a:ext cx="6172200" cy="2880122"/>
          </a:xfrm>
        </p:spPr>
        <p:txBody>
          <a:bodyPr>
            <a:normAutofit/>
          </a:bodyPr>
          <a:lstStyle/>
          <a:p>
            <a:r>
              <a:rPr lang="en-US" dirty="0"/>
              <a:t>Global Market</a:t>
            </a:r>
          </a:p>
          <a:p>
            <a:r>
              <a:rPr lang="en-US" dirty="0"/>
              <a:t>Customer driven market</a:t>
            </a:r>
          </a:p>
          <a:p>
            <a:r>
              <a:rPr lang="en-US" dirty="0"/>
              <a:t>Cutting edge competition</a:t>
            </a:r>
          </a:p>
          <a:p>
            <a:r>
              <a:rPr lang="en-US" dirty="0"/>
              <a:t>Brand is more powerful than Product</a:t>
            </a:r>
          </a:p>
          <a:p>
            <a:r>
              <a:rPr lang="en-US" dirty="0"/>
              <a:t>Transparency and Governance are more important.</a:t>
            </a:r>
          </a:p>
          <a:p>
            <a:r>
              <a:rPr lang="en-US" dirty="0"/>
              <a:t>Concept, stories and  Audio-visual Content facilitate SALES.</a:t>
            </a:r>
          </a:p>
          <a:p>
            <a:r>
              <a:rPr lang="en-US" dirty="0"/>
              <a:t>Networking based business models.</a:t>
            </a:r>
          </a:p>
          <a:p>
            <a:endParaRPr lang="en-US" dirty="0"/>
          </a:p>
          <a:p>
            <a:endParaRPr lang="en-IN"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68</a:t>
            </a:fld>
            <a:endParaRPr lang="en-US"/>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5900" y="914400"/>
            <a:ext cx="6172200" cy="342900"/>
          </a:xfrm>
        </p:spPr>
        <p:txBody>
          <a:bodyPr>
            <a:normAutofit fontScale="90000"/>
          </a:bodyPr>
          <a:lstStyle/>
          <a:p>
            <a:pPr algn="l"/>
            <a:r>
              <a:rPr lang="en-US" dirty="0" err="1"/>
              <a:t>Facebook</a:t>
            </a:r>
            <a:r>
              <a:rPr lang="en-US" dirty="0"/>
              <a:t> Statistics</a:t>
            </a:r>
            <a:endParaRPr lang="en-IN" dirty="0"/>
          </a:p>
        </p:txBody>
      </p:sp>
      <p:sp>
        <p:nvSpPr>
          <p:cNvPr id="3" name="Content Placeholder 2"/>
          <p:cNvSpPr>
            <a:spLocks noGrp="1"/>
          </p:cNvSpPr>
          <p:nvPr>
            <p:ph idx="1"/>
          </p:nvPr>
        </p:nvSpPr>
        <p:spPr>
          <a:xfrm>
            <a:off x="1485900" y="1371601"/>
            <a:ext cx="6172200" cy="3223022"/>
          </a:xfrm>
        </p:spPr>
        <p:txBody>
          <a:bodyPr>
            <a:normAutofit fontScale="85000" lnSpcReduction="10000"/>
          </a:bodyPr>
          <a:lstStyle/>
          <a:p>
            <a:pPr fontAlgn="base">
              <a:buNone/>
            </a:pPr>
            <a:r>
              <a:rPr lang="en-IN" b="1" dirty="0"/>
              <a:t>Statistics</a:t>
            </a:r>
          </a:p>
          <a:p>
            <a:pPr fontAlgn="base"/>
            <a:r>
              <a:rPr lang="en-IN" dirty="0"/>
              <a:t>864 million daily active users on average for September 2014</a:t>
            </a:r>
          </a:p>
          <a:p>
            <a:pPr fontAlgn="base"/>
            <a:r>
              <a:rPr lang="en-IN" dirty="0"/>
              <a:t>703 million mobile daily active users on average for September 2014</a:t>
            </a:r>
          </a:p>
          <a:p>
            <a:pPr fontAlgn="base"/>
            <a:r>
              <a:rPr lang="en-IN" dirty="0"/>
              <a:t>1.35 billion monthly active users as of September 30, 2014</a:t>
            </a:r>
          </a:p>
          <a:p>
            <a:pPr fontAlgn="base"/>
            <a:r>
              <a:rPr lang="en-IN" dirty="0"/>
              <a:t>1.12 billion mobile monthly active users as of September 30, 2014</a:t>
            </a:r>
          </a:p>
          <a:p>
            <a:pPr fontAlgn="base"/>
            <a:r>
              <a:rPr lang="en-IN" dirty="0"/>
              <a:t>Approximately 82.2% of our daily active users are outside the US and Canada</a:t>
            </a:r>
          </a:p>
          <a:p>
            <a:pPr fontAlgn="base"/>
            <a:r>
              <a:rPr lang="en-US" b="1" dirty="0"/>
              <a:t>INDIA</a:t>
            </a:r>
            <a:r>
              <a:rPr lang="en-US" dirty="0"/>
              <a:t>: More than 100 million active users. Second largest after USA.</a:t>
            </a:r>
            <a:endParaRPr lang="en-IN" dirty="0"/>
          </a:p>
          <a:p>
            <a:endParaRPr lang="en-IN"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69</a:t>
            </a:fld>
            <a:endParaRPr lang="en-US"/>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2"/>
          <p:cNvPicPr>
            <a:picLocks noChangeAspect="1" noChangeArrowheads="1"/>
          </p:cNvPicPr>
          <p:nvPr/>
        </p:nvPicPr>
        <p:blipFill>
          <a:blip r:embed="rId2"/>
          <a:srcRect l="14375" t="10667" r="34750" b="46889"/>
          <a:stretch>
            <a:fillRect/>
          </a:stretch>
        </p:blipFill>
        <p:spPr bwMode="auto">
          <a:xfrm>
            <a:off x="274320" y="259080"/>
            <a:ext cx="8321040" cy="390496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5900" y="914400"/>
            <a:ext cx="6172200" cy="342900"/>
          </a:xfrm>
        </p:spPr>
        <p:txBody>
          <a:bodyPr>
            <a:normAutofit fontScale="90000"/>
          </a:bodyPr>
          <a:lstStyle/>
          <a:p>
            <a:pPr algn="l"/>
            <a:r>
              <a:rPr lang="en-US" dirty="0"/>
              <a:t>LinkedIn Statistics</a:t>
            </a:r>
            <a:endParaRPr lang="en-IN" dirty="0"/>
          </a:p>
        </p:txBody>
      </p:sp>
      <p:sp>
        <p:nvSpPr>
          <p:cNvPr id="3" name="Content Placeholder 2"/>
          <p:cNvSpPr>
            <a:spLocks noGrp="1"/>
          </p:cNvSpPr>
          <p:nvPr>
            <p:ph idx="1"/>
          </p:nvPr>
        </p:nvSpPr>
        <p:spPr>
          <a:xfrm>
            <a:off x="1485900" y="1543051"/>
            <a:ext cx="6172200" cy="3051572"/>
          </a:xfrm>
        </p:spPr>
        <p:txBody>
          <a:bodyPr>
            <a:normAutofit fontScale="92500"/>
          </a:bodyPr>
          <a:lstStyle/>
          <a:p>
            <a:pPr fontAlgn="base"/>
            <a:r>
              <a:rPr lang="en-IN" dirty="0"/>
              <a:t>The world’s largest professional network on the Internet.</a:t>
            </a:r>
          </a:p>
          <a:p>
            <a:pPr fontAlgn="base"/>
            <a:r>
              <a:rPr lang="en-IN" dirty="0"/>
              <a:t>It has reached 300 million members in more than 200 countries and territories (As on September, 2014)</a:t>
            </a:r>
          </a:p>
          <a:p>
            <a:pPr fontAlgn="base"/>
            <a:r>
              <a:rPr lang="en-IN" dirty="0"/>
              <a:t>The company has added more than 23 million members since December 31, 2013.</a:t>
            </a:r>
          </a:p>
          <a:p>
            <a:pPr fontAlgn="base"/>
            <a:r>
              <a:rPr lang="en-IN" dirty="0"/>
              <a:t>Currently 67 percent of LinkedIn members are located outside the United States. </a:t>
            </a:r>
          </a:p>
          <a:p>
            <a:pPr fontAlgn="base"/>
            <a:r>
              <a:rPr lang="en-US" dirty="0"/>
              <a:t>INDIA: More than 26 million users. Second largest after USA. </a:t>
            </a:r>
            <a:endParaRPr lang="en-IN"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70</a:t>
            </a:fld>
            <a:endParaRPr lang="en-US"/>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5900" y="914400"/>
            <a:ext cx="6172200" cy="285750"/>
          </a:xfrm>
        </p:spPr>
        <p:txBody>
          <a:bodyPr>
            <a:normAutofit fontScale="90000"/>
          </a:bodyPr>
          <a:lstStyle/>
          <a:p>
            <a:pPr algn="l"/>
            <a:r>
              <a:rPr lang="en-US" dirty="0"/>
              <a:t>YouTube Statistics</a:t>
            </a:r>
            <a:endParaRPr lang="en-IN" dirty="0"/>
          </a:p>
        </p:txBody>
      </p:sp>
      <p:sp>
        <p:nvSpPr>
          <p:cNvPr id="3" name="Content Placeholder 2"/>
          <p:cNvSpPr>
            <a:spLocks noGrp="1"/>
          </p:cNvSpPr>
          <p:nvPr>
            <p:ph idx="1"/>
          </p:nvPr>
        </p:nvSpPr>
        <p:spPr>
          <a:xfrm>
            <a:off x="1485900" y="1371600"/>
            <a:ext cx="6172200" cy="3371850"/>
          </a:xfrm>
        </p:spPr>
        <p:txBody>
          <a:bodyPr>
            <a:normAutofit fontScale="85000" lnSpcReduction="10000"/>
          </a:bodyPr>
          <a:lstStyle/>
          <a:p>
            <a:r>
              <a:rPr lang="en-IN" dirty="0"/>
              <a:t>More than 1 billion unique users visit YouTube each month</a:t>
            </a:r>
          </a:p>
          <a:p>
            <a:r>
              <a:rPr lang="en-IN" dirty="0"/>
              <a:t>Over 6 billion hours of video are watched each month on YouTube—that's almost an hour for every person on Earth</a:t>
            </a:r>
          </a:p>
          <a:p>
            <a:r>
              <a:rPr lang="en-IN" dirty="0"/>
              <a:t>100 hours of video are uploaded to YouTube every minute</a:t>
            </a:r>
          </a:p>
          <a:p>
            <a:r>
              <a:rPr lang="en-IN" dirty="0"/>
              <a:t>80% of YouTube traffic comes from outside the US</a:t>
            </a:r>
          </a:p>
          <a:p>
            <a:r>
              <a:rPr lang="en-IN" dirty="0"/>
              <a:t>YouTube is localized in 61 countries and across 61 languages</a:t>
            </a:r>
          </a:p>
          <a:p>
            <a:r>
              <a:rPr lang="en-IN" dirty="0"/>
              <a:t>According to Nielsen, YouTube reaches more US adults ages 18-34 than any cable network.</a:t>
            </a:r>
          </a:p>
          <a:p>
            <a:r>
              <a:rPr lang="en-US" dirty="0"/>
              <a:t>40% YouTube visitors come from mobile.</a:t>
            </a:r>
            <a:endParaRPr lang="en-IN" dirty="0"/>
          </a:p>
          <a:p>
            <a:r>
              <a:rPr lang="en-US" b="1" dirty="0"/>
              <a:t>INDIA</a:t>
            </a:r>
            <a:r>
              <a:rPr lang="en-US" dirty="0"/>
              <a:t>: More than 55% unique users per month. 70% are below the age 36 </a:t>
            </a:r>
            <a:r>
              <a:rPr lang="en-US" dirty="0" err="1"/>
              <a:t>yers</a:t>
            </a:r>
            <a:r>
              <a:rPr lang="en-US" dirty="0"/>
              <a:t>.</a:t>
            </a:r>
            <a:endParaRPr lang="en-IN" dirty="0"/>
          </a:p>
          <a:p>
            <a:endParaRPr lang="en-IN"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71</a:t>
            </a:fld>
            <a:endParaRPr lang="en-US"/>
          </a:p>
        </p:txBody>
      </p: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B6F15528-21DE-4FAA-801E-634DDDAF4B2B}" type="slidenum">
              <a:rPr lang="en-US" smtClean="0"/>
              <a:pPr/>
              <a:t>72</a:t>
            </a:fld>
            <a:endParaRPr lang="en-US"/>
          </a:p>
        </p:txBody>
      </p:sp>
      <p:sp>
        <p:nvSpPr>
          <p:cNvPr id="6" name="Content Placeholder 5">
            <a:extLst>
              <a:ext uri="{FF2B5EF4-FFF2-40B4-BE49-F238E27FC236}">
                <a16:creationId xmlns:a16="http://schemas.microsoft.com/office/drawing/2014/main" xmlns="" id="{6A37A458-EE93-4DF4-B8E5-D43DB3EA5D4E}"/>
              </a:ext>
            </a:extLst>
          </p:cNvPr>
          <p:cNvSpPr>
            <a:spLocks noGrp="1"/>
          </p:cNvSpPr>
          <p:nvPr>
            <p:ph idx="1"/>
          </p:nvPr>
        </p:nvSpPr>
        <p:spPr/>
        <p:txBody>
          <a:bodyPr/>
          <a:lstStyle/>
          <a:p>
            <a:endParaRPr lang="en-US"/>
          </a:p>
        </p:txBody>
      </p:sp>
      <p:pic>
        <p:nvPicPr>
          <p:cNvPr id="8" name="Picture 7">
            <a:extLst>
              <a:ext uri="{FF2B5EF4-FFF2-40B4-BE49-F238E27FC236}">
                <a16:creationId xmlns:a16="http://schemas.microsoft.com/office/drawing/2014/main" xmlns="" id="{0AD022B9-334C-4A22-9339-07EB662A13A3}"/>
              </a:ext>
            </a:extLst>
          </p:cNvPr>
          <p:cNvPicPr>
            <a:picLocks noChangeAspect="1"/>
          </p:cNvPicPr>
          <p:nvPr/>
        </p:nvPicPr>
        <p:blipFill>
          <a:blip r:embed="rId2"/>
          <a:stretch>
            <a:fillRect/>
          </a:stretch>
        </p:blipFill>
        <p:spPr>
          <a:xfrm>
            <a:off x="370889" y="228273"/>
            <a:ext cx="8402222" cy="4686954"/>
          </a:xfrm>
          <a:prstGeom prst="rect">
            <a:avLst/>
          </a:prstGeom>
        </p:spPr>
      </p:pic>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2DA7B0F-EBE0-45EF-A6AE-45B37EA08572}"/>
              </a:ext>
            </a:extLst>
          </p:cNvPr>
          <p:cNvSpPr>
            <a:spLocks noGrp="1"/>
          </p:cNvSpPr>
          <p:nvPr>
            <p:ph type="title"/>
          </p:nvPr>
        </p:nvSpPr>
        <p:spPr/>
        <p:txBody>
          <a:bodyPr>
            <a:normAutofit fontScale="90000"/>
          </a:bodyPr>
          <a:lstStyle/>
          <a:p>
            <a:endParaRPr lang="en-US"/>
          </a:p>
        </p:txBody>
      </p:sp>
      <p:sp>
        <p:nvSpPr>
          <p:cNvPr id="3" name="Content Placeholder 2">
            <a:extLst>
              <a:ext uri="{FF2B5EF4-FFF2-40B4-BE49-F238E27FC236}">
                <a16:creationId xmlns:a16="http://schemas.microsoft.com/office/drawing/2014/main" xmlns="" id="{0A4E4062-C012-4F06-A477-09430B40C6EA}"/>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xmlns="" id="{7BF1401E-20B9-4299-B9AA-151147A5269B}"/>
              </a:ext>
            </a:extLst>
          </p:cNvPr>
          <p:cNvSpPr>
            <a:spLocks noGrp="1"/>
          </p:cNvSpPr>
          <p:nvPr>
            <p:ph type="ftr" sz="quarter" idx="11"/>
          </p:nvPr>
        </p:nvSpPr>
        <p:spPr/>
        <p:txBody>
          <a:bodyPr/>
          <a:lstStyle/>
          <a:p>
            <a:r>
              <a:rPr lang="en-US"/>
              <a:t>Digital Media and Social Marketing (ROE081)</a:t>
            </a:r>
          </a:p>
        </p:txBody>
      </p:sp>
      <p:sp>
        <p:nvSpPr>
          <p:cNvPr id="5" name="Slide Number Placeholder 4">
            <a:extLst>
              <a:ext uri="{FF2B5EF4-FFF2-40B4-BE49-F238E27FC236}">
                <a16:creationId xmlns:a16="http://schemas.microsoft.com/office/drawing/2014/main" xmlns="" id="{D95BD49F-074E-4647-AE6D-0D5BAFFB2493}"/>
              </a:ext>
            </a:extLst>
          </p:cNvPr>
          <p:cNvSpPr>
            <a:spLocks noGrp="1"/>
          </p:cNvSpPr>
          <p:nvPr>
            <p:ph type="sldNum" sz="quarter" idx="12"/>
          </p:nvPr>
        </p:nvSpPr>
        <p:spPr/>
        <p:txBody>
          <a:bodyPr/>
          <a:lstStyle/>
          <a:p>
            <a:fld id="{1451FBAD-8127-43F1-AC25-24F5575B5A54}" type="slidenum">
              <a:rPr lang="en-US" smtClean="0"/>
              <a:pPr/>
              <a:t>73</a:t>
            </a:fld>
            <a:endParaRPr lang="en-US"/>
          </a:p>
        </p:txBody>
      </p:sp>
      <p:pic>
        <p:nvPicPr>
          <p:cNvPr id="1026" name="Picture 2" descr="Traditional Marketing Versus Digital Marketing — Online Web Creators">
            <a:extLst>
              <a:ext uri="{FF2B5EF4-FFF2-40B4-BE49-F238E27FC236}">
                <a16:creationId xmlns:a16="http://schemas.microsoft.com/office/drawing/2014/main" xmlns="" id="{D679CC5A-D7F5-4B2F-BE5C-36CAC56AF2A6}"/>
              </a:ext>
            </a:extLst>
          </p:cNvPr>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628650" y="273844"/>
            <a:ext cx="7886700" cy="4441031"/>
          </a:xfrm>
          <a:prstGeom prst="rect">
            <a:avLst/>
          </a:prstGeom>
          <a:noFill/>
          <a:extLst>
            <a:ext uri="{909E8E84-426E-40DD-AFC4-6F175D3DCCD1}">
              <a14:hiddenFill xmlns:a14="http://schemas.microsoft.com/office/drawing/2010/main" xmlns="">
                <a:solidFill>
                  <a:srgbClr val="FFFFFF"/>
                </a:solidFill>
              </a14:hiddenFill>
            </a:ext>
          </a:extLst>
        </p:spPr>
      </p:pic>
      <p:pic>
        <p:nvPicPr>
          <p:cNvPr id="7" name="Picture 6">
            <a:extLst>
              <a:ext uri="{FF2B5EF4-FFF2-40B4-BE49-F238E27FC236}">
                <a16:creationId xmlns:a16="http://schemas.microsoft.com/office/drawing/2014/main" xmlns="" id="{CB2308ED-6808-4A9B-AEA5-2B3790D8F08B}"/>
              </a:ext>
            </a:extLst>
          </p:cNvPr>
          <p:cNvPicPr>
            <a:picLocks noChangeAspect="1"/>
          </p:cNvPicPr>
          <p:nvPr/>
        </p:nvPicPr>
        <p:blipFill>
          <a:blip r:embed="rId3"/>
          <a:stretch>
            <a:fillRect/>
          </a:stretch>
        </p:blipFill>
        <p:spPr>
          <a:xfrm>
            <a:off x="374461" y="171115"/>
            <a:ext cx="8395078" cy="4801270"/>
          </a:xfrm>
          <a:prstGeom prst="rect">
            <a:avLst/>
          </a:prstGeom>
        </p:spPr>
      </p:pic>
      <p:pic>
        <p:nvPicPr>
          <p:cNvPr id="9" name="Picture 8">
            <a:extLst>
              <a:ext uri="{FF2B5EF4-FFF2-40B4-BE49-F238E27FC236}">
                <a16:creationId xmlns:a16="http://schemas.microsoft.com/office/drawing/2014/main" xmlns="" id="{4226AA2E-65E2-4440-A231-1529E4D9ACB6}"/>
              </a:ext>
            </a:extLst>
          </p:cNvPr>
          <p:cNvPicPr>
            <a:picLocks noChangeAspect="1"/>
          </p:cNvPicPr>
          <p:nvPr/>
        </p:nvPicPr>
        <p:blipFill>
          <a:blip r:embed="rId3"/>
          <a:stretch>
            <a:fillRect/>
          </a:stretch>
        </p:blipFill>
        <p:spPr>
          <a:xfrm>
            <a:off x="374461" y="171115"/>
            <a:ext cx="8395078" cy="4801270"/>
          </a:xfrm>
          <a:prstGeom prst="rect">
            <a:avLst/>
          </a:prstGeom>
        </p:spPr>
      </p:pic>
      <p:pic>
        <p:nvPicPr>
          <p:cNvPr id="11" name="Picture 10">
            <a:extLst>
              <a:ext uri="{FF2B5EF4-FFF2-40B4-BE49-F238E27FC236}">
                <a16:creationId xmlns:a16="http://schemas.microsoft.com/office/drawing/2014/main" xmlns="" id="{4870BFFE-D4D8-4DA8-85C1-E968A696F59D}"/>
              </a:ext>
            </a:extLst>
          </p:cNvPr>
          <p:cNvPicPr>
            <a:picLocks noChangeAspect="1"/>
          </p:cNvPicPr>
          <p:nvPr/>
        </p:nvPicPr>
        <p:blipFill>
          <a:blip r:embed="rId4"/>
          <a:stretch>
            <a:fillRect/>
          </a:stretch>
        </p:blipFill>
        <p:spPr>
          <a:xfrm>
            <a:off x="410185" y="196122"/>
            <a:ext cx="8323631" cy="4751257"/>
          </a:xfrm>
          <a:prstGeom prst="rect">
            <a:avLst/>
          </a:prstGeom>
        </p:spPr>
      </p:pic>
    </p:spTree>
    <p:extLst>
      <p:ext uri="{BB962C8B-B14F-4D97-AF65-F5344CB8AC3E}">
        <p14:creationId xmlns:p14="http://schemas.microsoft.com/office/powerpoint/2010/main" xmlns="" val="2963813860"/>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B6F15528-21DE-4FAA-801E-634DDDAF4B2B}" type="slidenum">
              <a:rPr lang="en-US" smtClean="0"/>
              <a:pPr/>
              <a:t>74</a:t>
            </a:fld>
            <a:endParaRPr lang="en-US"/>
          </a:p>
        </p:txBody>
      </p:sp>
      <p:pic>
        <p:nvPicPr>
          <p:cNvPr id="6146" name="Picture 2" descr="C:\Users\User\Desktop\india-on-internet-2014-9-638.jpg"/>
          <p:cNvPicPr>
            <a:picLocks noGrp="1" noChangeAspect="1" noChangeArrowheads="1"/>
          </p:cNvPicPr>
          <p:nvPr>
            <p:ph idx="1"/>
          </p:nvPr>
        </p:nvPicPr>
        <p:blipFill>
          <a:blip r:embed="rId2"/>
          <a:srcRect/>
          <a:stretch>
            <a:fillRect/>
          </a:stretch>
        </p:blipFill>
        <p:spPr bwMode="auto">
          <a:xfrm>
            <a:off x="1428750" y="1143000"/>
            <a:ext cx="6400800" cy="3543300"/>
          </a:xfrm>
          <a:prstGeom prst="rect">
            <a:avLst/>
          </a:prstGeom>
          <a:noFill/>
        </p:spPr>
      </p:pic>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B6F15528-21DE-4FAA-801E-634DDDAF4B2B}" type="slidenum">
              <a:rPr lang="en-US" smtClean="0"/>
              <a:pPr/>
              <a:t>75</a:t>
            </a:fld>
            <a:endParaRPr lang="en-US"/>
          </a:p>
        </p:txBody>
      </p:sp>
      <p:pic>
        <p:nvPicPr>
          <p:cNvPr id="9218" name="Picture 2" descr="C:\Users\User\Desktop\india-on-internet-2014-11-638.jpg"/>
          <p:cNvPicPr>
            <a:picLocks noGrp="1" noChangeAspect="1" noChangeArrowheads="1"/>
          </p:cNvPicPr>
          <p:nvPr>
            <p:ph idx="1"/>
          </p:nvPr>
        </p:nvPicPr>
        <p:blipFill>
          <a:blip r:embed="rId2"/>
          <a:srcRect/>
          <a:stretch>
            <a:fillRect/>
          </a:stretch>
        </p:blipFill>
        <p:spPr bwMode="auto">
          <a:xfrm>
            <a:off x="1428750" y="971550"/>
            <a:ext cx="6286500" cy="3657600"/>
          </a:xfrm>
          <a:prstGeom prst="rect">
            <a:avLst/>
          </a:prstGeom>
          <a:noFill/>
        </p:spPr>
      </p:pic>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CAED8BA-8CD0-4BB6-916F-578CB7C6A652}"/>
              </a:ext>
            </a:extLst>
          </p:cNvPr>
          <p:cNvSpPr>
            <a:spLocks noGrp="1"/>
          </p:cNvSpPr>
          <p:nvPr>
            <p:ph type="title"/>
          </p:nvPr>
        </p:nvSpPr>
        <p:spPr/>
        <p:txBody>
          <a:bodyPr>
            <a:normAutofit fontScale="90000"/>
          </a:bodyPr>
          <a:lstStyle/>
          <a:p>
            <a:endParaRPr lang="en-US"/>
          </a:p>
        </p:txBody>
      </p:sp>
      <p:sp>
        <p:nvSpPr>
          <p:cNvPr id="4" name="Footer Placeholder 3">
            <a:extLst>
              <a:ext uri="{FF2B5EF4-FFF2-40B4-BE49-F238E27FC236}">
                <a16:creationId xmlns:a16="http://schemas.microsoft.com/office/drawing/2014/main" xmlns="" id="{763A2820-3B90-4EB0-8C24-BDBF51ECA7A8}"/>
              </a:ext>
            </a:extLst>
          </p:cNvPr>
          <p:cNvSpPr>
            <a:spLocks noGrp="1"/>
          </p:cNvSpPr>
          <p:nvPr>
            <p:ph type="ftr" sz="quarter" idx="11"/>
          </p:nvPr>
        </p:nvSpPr>
        <p:spPr/>
        <p:txBody>
          <a:bodyPr/>
          <a:lstStyle/>
          <a:p>
            <a:r>
              <a:rPr lang="en-US"/>
              <a:t>Digital Media and Social Marketing (ROE081)</a:t>
            </a:r>
          </a:p>
        </p:txBody>
      </p:sp>
      <p:sp>
        <p:nvSpPr>
          <p:cNvPr id="5" name="Slide Number Placeholder 4">
            <a:extLst>
              <a:ext uri="{FF2B5EF4-FFF2-40B4-BE49-F238E27FC236}">
                <a16:creationId xmlns:a16="http://schemas.microsoft.com/office/drawing/2014/main" xmlns="" id="{C61BE9CB-8CFC-4042-8C09-11A20D232F98}"/>
              </a:ext>
            </a:extLst>
          </p:cNvPr>
          <p:cNvSpPr>
            <a:spLocks noGrp="1"/>
          </p:cNvSpPr>
          <p:nvPr>
            <p:ph type="sldNum" sz="quarter" idx="12"/>
          </p:nvPr>
        </p:nvSpPr>
        <p:spPr/>
        <p:txBody>
          <a:bodyPr/>
          <a:lstStyle/>
          <a:p>
            <a:fld id="{1451FBAD-8127-43F1-AC25-24F5575B5A54}" type="slidenum">
              <a:rPr lang="en-US" smtClean="0"/>
              <a:pPr/>
              <a:t>76</a:t>
            </a:fld>
            <a:endParaRPr lang="en-US"/>
          </a:p>
        </p:txBody>
      </p:sp>
      <p:sp>
        <p:nvSpPr>
          <p:cNvPr id="9" name="Content Placeholder 8">
            <a:extLst>
              <a:ext uri="{FF2B5EF4-FFF2-40B4-BE49-F238E27FC236}">
                <a16:creationId xmlns:a16="http://schemas.microsoft.com/office/drawing/2014/main" xmlns="" id="{821D72C9-DEEB-45DF-A88B-F4C5C568E7D2}"/>
              </a:ext>
            </a:extLst>
          </p:cNvPr>
          <p:cNvSpPr>
            <a:spLocks noGrp="1"/>
          </p:cNvSpPr>
          <p:nvPr>
            <p:ph idx="1"/>
          </p:nvPr>
        </p:nvSpPr>
        <p:spPr/>
        <p:txBody>
          <a:bodyPr/>
          <a:lstStyle/>
          <a:p>
            <a:endParaRPr lang="en-US"/>
          </a:p>
        </p:txBody>
      </p:sp>
      <p:pic>
        <p:nvPicPr>
          <p:cNvPr id="11" name="Picture 10">
            <a:extLst>
              <a:ext uri="{FF2B5EF4-FFF2-40B4-BE49-F238E27FC236}">
                <a16:creationId xmlns:a16="http://schemas.microsoft.com/office/drawing/2014/main" xmlns="" id="{BA38C1D6-304A-4DD4-8101-43D6BB5CA7F7}"/>
              </a:ext>
            </a:extLst>
          </p:cNvPr>
          <p:cNvPicPr>
            <a:picLocks noChangeAspect="1"/>
          </p:cNvPicPr>
          <p:nvPr/>
        </p:nvPicPr>
        <p:blipFill>
          <a:blip r:embed="rId2"/>
          <a:stretch>
            <a:fillRect/>
          </a:stretch>
        </p:blipFill>
        <p:spPr>
          <a:xfrm>
            <a:off x="410185" y="196122"/>
            <a:ext cx="8323631" cy="4751257"/>
          </a:xfrm>
          <a:prstGeom prst="rect">
            <a:avLst/>
          </a:prstGeom>
        </p:spPr>
      </p:pic>
    </p:spTree>
    <p:extLst>
      <p:ext uri="{BB962C8B-B14F-4D97-AF65-F5344CB8AC3E}">
        <p14:creationId xmlns:p14="http://schemas.microsoft.com/office/powerpoint/2010/main" xmlns="" val="2453100465"/>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B980082-188B-4E31-8235-AE2588B3340B}"/>
              </a:ext>
            </a:extLst>
          </p:cNvPr>
          <p:cNvSpPr>
            <a:spLocks noGrp="1"/>
          </p:cNvSpPr>
          <p:nvPr>
            <p:ph type="title"/>
          </p:nvPr>
        </p:nvSpPr>
        <p:spPr/>
        <p:txBody>
          <a:bodyPr>
            <a:normAutofit fontScale="90000"/>
          </a:bodyPr>
          <a:lstStyle/>
          <a:p>
            <a:endParaRPr lang="en-US"/>
          </a:p>
        </p:txBody>
      </p:sp>
      <p:sp>
        <p:nvSpPr>
          <p:cNvPr id="3" name="Content Placeholder 2">
            <a:extLst>
              <a:ext uri="{FF2B5EF4-FFF2-40B4-BE49-F238E27FC236}">
                <a16:creationId xmlns:a16="http://schemas.microsoft.com/office/drawing/2014/main" xmlns="" id="{B1814F6C-DD8B-4A3B-BCA5-555007CE7DE5}"/>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xmlns="" id="{18DE3608-BF86-48B3-9F49-80BC1F8FA4C9}"/>
              </a:ext>
            </a:extLst>
          </p:cNvPr>
          <p:cNvSpPr>
            <a:spLocks noGrp="1"/>
          </p:cNvSpPr>
          <p:nvPr>
            <p:ph type="ftr" sz="quarter" idx="11"/>
          </p:nvPr>
        </p:nvSpPr>
        <p:spPr/>
        <p:txBody>
          <a:bodyPr/>
          <a:lstStyle/>
          <a:p>
            <a:r>
              <a:rPr lang="en-US"/>
              <a:t>Digital Media and Social Marketing (ROE081)</a:t>
            </a:r>
          </a:p>
        </p:txBody>
      </p:sp>
      <p:sp>
        <p:nvSpPr>
          <p:cNvPr id="5" name="Slide Number Placeholder 4">
            <a:extLst>
              <a:ext uri="{FF2B5EF4-FFF2-40B4-BE49-F238E27FC236}">
                <a16:creationId xmlns:a16="http://schemas.microsoft.com/office/drawing/2014/main" xmlns="" id="{D8C0373D-E447-4AD6-A87D-6DCF6B341EB2}"/>
              </a:ext>
            </a:extLst>
          </p:cNvPr>
          <p:cNvSpPr>
            <a:spLocks noGrp="1"/>
          </p:cNvSpPr>
          <p:nvPr>
            <p:ph type="sldNum" sz="quarter" idx="12"/>
          </p:nvPr>
        </p:nvSpPr>
        <p:spPr/>
        <p:txBody>
          <a:bodyPr/>
          <a:lstStyle/>
          <a:p>
            <a:fld id="{1451FBAD-8127-43F1-AC25-24F5575B5A54}" type="slidenum">
              <a:rPr lang="en-US" smtClean="0"/>
              <a:pPr/>
              <a:t>77</a:t>
            </a:fld>
            <a:endParaRPr lang="en-US"/>
          </a:p>
        </p:txBody>
      </p:sp>
      <p:pic>
        <p:nvPicPr>
          <p:cNvPr id="7" name="Picture 6">
            <a:extLst>
              <a:ext uri="{FF2B5EF4-FFF2-40B4-BE49-F238E27FC236}">
                <a16:creationId xmlns:a16="http://schemas.microsoft.com/office/drawing/2014/main" xmlns="" id="{893B0360-4868-4EB1-932D-1C7A0EFCB7DC}"/>
              </a:ext>
            </a:extLst>
          </p:cNvPr>
          <p:cNvPicPr>
            <a:picLocks noChangeAspect="1"/>
          </p:cNvPicPr>
          <p:nvPr/>
        </p:nvPicPr>
        <p:blipFill>
          <a:blip r:embed="rId2"/>
          <a:stretch>
            <a:fillRect/>
          </a:stretch>
        </p:blipFill>
        <p:spPr>
          <a:xfrm>
            <a:off x="385178" y="192550"/>
            <a:ext cx="8373644" cy="4758401"/>
          </a:xfrm>
          <a:prstGeom prst="rect">
            <a:avLst/>
          </a:prstGeom>
        </p:spPr>
      </p:pic>
    </p:spTree>
    <p:extLst>
      <p:ext uri="{BB962C8B-B14F-4D97-AF65-F5344CB8AC3E}">
        <p14:creationId xmlns:p14="http://schemas.microsoft.com/office/powerpoint/2010/main" xmlns="" val="3957201138"/>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B6F15528-21DE-4FAA-801E-634DDDAF4B2B}" type="slidenum">
              <a:rPr lang="en-US" smtClean="0"/>
              <a:pPr/>
              <a:t>78</a:t>
            </a:fld>
            <a:endParaRPr lang="en-US"/>
          </a:p>
        </p:txBody>
      </p:sp>
      <p:pic>
        <p:nvPicPr>
          <p:cNvPr id="1026" name="Picture 2" descr="C:\Users\User\Desktop\digital_marketing_london_uk.gif"/>
          <p:cNvPicPr>
            <a:picLocks noGrp="1" noChangeAspect="1" noChangeArrowheads="1"/>
          </p:cNvPicPr>
          <p:nvPr>
            <p:ph idx="1"/>
          </p:nvPr>
        </p:nvPicPr>
        <p:blipFill>
          <a:blip r:embed="rId2"/>
          <a:srcRect/>
          <a:stretch>
            <a:fillRect/>
          </a:stretch>
        </p:blipFill>
        <p:spPr bwMode="auto">
          <a:xfrm>
            <a:off x="422563" y="152400"/>
            <a:ext cx="8201891" cy="4800600"/>
          </a:xfrm>
          <a:prstGeom prst="rect">
            <a:avLst/>
          </a:prstGeom>
          <a:noFill/>
        </p:spPr>
      </p:pic>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5900" y="971550"/>
            <a:ext cx="6172200" cy="342900"/>
          </a:xfrm>
        </p:spPr>
        <p:txBody>
          <a:bodyPr>
            <a:normAutofit fontScale="90000"/>
          </a:bodyPr>
          <a:lstStyle/>
          <a:p>
            <a:pPr algn="l"/>
            <a:r>
              <a:rPr lang="en-US" dirty="0"/>
              <a:t>Digital Marketing Techniques</a:t>
            </a:r>
            <a:endParaRPr lang="en-IN" dirty="0"/>
          </a:p>
        </p:txBody>
      </p:sp>
      <p:sp>
        <p:nvSpPr>
          <p:cNvPr id="3" name="Content Placeholder 2"/>
          <p:cNvSpPr>
            <a:spLocks noGrp="1"/>
          </p:cNvSpPr>
          <p:nvPr>
            <p:ph idx="1"/>
          </p:nvPr>
        </p:nvSpPr>
        <p:spPr>
          <a:xfrm>
            <a:off x="1485900" y="1428751"/>
            <a:ext cx="6172200" cy="3165872"/>
          </a:xfrm>
        </p:spPr>
        <p:txBody>
          <a:bodyPr>
            <a:normAutofit/>
          </a:bodyPr>
          <a:lstStyle/>
          <a:p>
            <a:r>
              <a:rPr lang="en-US" dirty="0"/>
              <a:t>SEO : Optimize the website with relevant KEY WORDS, so that it achieves ‘naturally high’ search responses.</a:t>
            </a:r>
          </a:p>
          <a:p>
            <a:r>
              <a:rPr lang="en-US" dirty="0"/>
              <a:t>SEM: Search Engine Advertising. Bid on preferred KEY WORDS and go for ‘Pay Per Click’ (PPC) campaign.</a:t>
            </a:r>
          </a:p>
          <a:p>
            <a:r>
              <a:rPr lang="en-US" dirty="0"/>
              <a:t>Viral Marketing: Through Emails, Videos, Podcasts, Photos, Slideshows.</a:t>
            </a:r>
          </a:p>
          <a:p>
            <a:r>
              <a:rPr lang="en-US" dirty="0"/>
              <a:t>Podcast: An audio file (.MPV or .WAV format). </a:t>
            </a:r>
            <a:endParaRPr lang="en-IN"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79</a:t>
            </a:fld>
            <a:endParaRPr lang="en-US"/>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p:cNvPicPr>
            <a:picLocks noChangeAspect="1" noChangeArrowheads="1"/>
          </p:cNvPicPr>
          <p:nvPr/>
        </p:nvPicPr>
        <p:blipFill>
          <a:blip r:embed="rId2"/>
          <a:srcRect l="16625" t="9778" r="36500" b="41333"/>
          <a:stretch>
            <a:fillRect/>
          </a:stretch>
        </p:blipFill>
        <p:spPr bwMode="auto">
          <a:xfrm>
            <a:off x="381000" y="182880"/>
            <a:ext cx="8077200" cy="4738624"/>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5900" y="971550"/>
            <a:ext cx="6172200" cy="228600"/>
          </a:xfrm>
        </p:spPr>
        <p:txBody>
          <a:bodyPr>
            <a:normAutofit fontScale="90000"/>
          </a:bodyPr>
          <a:lstStyle/>
          <a:p>
            <a:pPr algn="l"/>
            <a:r>
              <a:rPr lang="en-US" dirty="0"/>
              <a:t>DIGITAL FUNNEL </a:t>
            </a:r>
            <a:endParaRPr lang="en-IN"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80</a:t>
            </a:fld>
            <a:endParaRPr lang="en-US"/>
          </a:p>
        </p:txBody>
      </p:sp>
      <p:pic>
        <p:nvPicPr>
          <p:cNvPr id="1026" name="Picture 2" descr="C:\Users\User\Desktop\funnel_inbound1-1024x879.png"/>
          <p:cNvPicPr>
            <a:picLocks noGrp="1" noChangeAspect="1" noChangeArrowheads="1"/>
          </p:cNvPicPr>
          <p:nvPr>
            <p:ph idx="1"/>
          </p:nvPr>
        </p:nvPicPr>
        <p:blipFill>
          <a:blip r:embed="rId2"/>
          <a:srcRect/>
          <a:stretch>
            <a:fillRect/>
          </a:stretch>
        </p:blipFill>
        <p:spPr bwMode="auto">
          <a:xfrm>
            <a:off x="1543051" y="1428750"/>
            <a:ext cx="6172199" cy="3314700"/>
          </a:xfrm>
          <a:prstGeom prst="rect">
            <a:avLst/>
          </a:prstGeom>
          <a:noFill/>
        </p:spPr>
      </p:pic>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5900" y="800100"/>
            <a:ext cx="6172200" cy="171450"/>
          </a:xfrm>
        </p:spPr>
        <p:txBody>
          <a:bodyPr>
            <a:normAutofit fontScale="90000"/>
          </a:bodyPr>
          <a:lstStyle/>
          <a:p>
            <a:pPr algn="l"/>
            <a:r>
              <a:rPr lang="en-US" dirty="0"/>
              <a:t>Some Success Stories</a:t>
            </a:r>
            <a:endParaRPr lang="en-IN" dirty="0"/>
          </a:p>
        </p:txBody>
      </p:sp>
      <p:sp>
        <p:nvSpPr>
          <p:cNvPr id="3" name="Content Placeholder 2"/>
          <p:cNvSpPr>
            <a:spLocks noGrp="1"/>
          </p:cNvSpPr>
          <p:nvPr>
            <p:ph idx="1"/>
          </p:nvPr>
        </p:nvSpPr>
        <p:spPr>
          <a:xfrm>
            <a:off x="1485900" y="1200151"/>
            <a:ext cx="6172200" cy="3394472"/>
          </a:xfrm>
        </p:spPr>
        <p:txBody>
          <a:bodyPr>
            <a:normAutofit fontScale="70000" lnSpcReduction="20000"/>
          </a:bodyPr>
          <a:lstStyle/>
          <a:p>
            <a:r>
              <a:rPr lang="en-IN" b="1" dirty="0"/>
              <a:t>Under The Dome Used Social Media Marketing To Reach 5.7 Million People</a:t>
            </a:r>
          </a:p>
          <a:p>
            <a:r>
              <a:rPr lang="en-IN" b="1" dirty="0"/>
              <a:t>Fujifilm Used Social Media To Increase Its Popularity On Twitter By Gaining More Than 3000 Tweets</a:t>
            </a:r>
          </a:p>
          <a:p>
            <a:r>
              <a:rPr lang="en-IN" b="1" dirty="0"/>
              <a:t>ADP Leveraged Social Media Marketing To Increase Its Company Page Followers By 100%</a:t>
            </a:r>
          </a:p>
          <a:p>
            <a:r>
              <a:rPr lang="en-IN" b="1" dirty="0" err="1"/>
              <a:t>EagleRider</a:t>
            </a:r>
            <a:r>
              <a:rPr lang="en-IN" b="1" dirty="0"/>
              <a:t> Used Social Media Marketing To Smartly Garner 80% More </a:t>
            </a:r>
            <a:r>
              <a:rPr lang="en-IN" b="1" dirty="0" err="1"/>
              <a:t>Facebook</a:t>
            </a:r>
            <a:r>
              <a:rPr lang="en-IN" b="1" dirty="0"/>
              <a:t> Fans</a:t>
            </a:r>
          </a:p>
          <a:p>
            <a:r>
              <a:rPr lang="en-IN" b="1" dirty="0"/>
              <a:t>Adventure Island Leveraged Social Media Marketing To Achieve 5x Rise In Page Likes Without Paid Ad Campaign</a:t>
            </a:r>
          </a:p>
          <a:p>
            <a:r>
              <a:rPr lang="en-IN" b="1" dirty="0"/>
              <a:t>Sony Mobile India Achieved Over 2 Million Fans Through Social Media</a:t>
            </a:r>
          </a:p>
          <a:p>
            <a:r>
              <a:rPr lang="en-IN" b="1" dirty="0"/>
              <a:t>Adolfo Ibanez School Of Management Used Inbound Marketing To Multiply Its Leads By 11 In First Month</a:t>
            </a:r>
          </a:p>
          <a:p>
            <a:r>
              <a:rPr lang="en-IN" b="1" dirty="0" err="1"/>
              <a:t>Brightfire</a:t>
            </a:r>
            <a:r>
              <a:rPr lang="en-IN" b="1" dirty="0"/>
              <a:t> Smartly Used Inbound Marketing To Increase Its Revenue By 100%</a:t>
            </a:r>
          </a:p>
          <a:p>
            <a:endParaRPr lang="en-IN" b="1" dirty="0"/>
          </a:p>
          <a:p>
            <a:endParaRPr lang="en-IN"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81</a:t>
            </a:fld>
            <a:endParaRPr lang="en-US"/>
          </a:p>
        </p:txBody>
      </p:sp>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09700" y="803566"/>
            <a:ext cx="6172200" cy="3680222"/>
          </a:xfrm>
        </p:spPr>
        <p:txBody>
          <a:bodyPr>
            <a:normAutofit/>
          </a:bodyPr>
          <a:lstStyle/>
          <a:p>
            <a:r>
              <a:rPr lang="en-IN" b="1" dirty="0"/>
              <a:t>ABBYY Used Inbound Marketing Tricks To Achieve 26% Growth In Website Visitors In An Year</a:t>
            </a:r>
          </a:p>
          <a:p>
            <a:r>
              <a:rPr lang="en-IN" b="1" dirty="0" err="1"/>
              <a:t>Vico</a:t>
            </a:r>
            <a:r>
              <a:rPr lang="en-IN" b="1" dirty="0"/>
              <a:t> Software Used Inbound Marketing To Increase Its Search Referrals By 100%</a:t>
            </a:r>
          </a:p>
          <a:p>
            <a:r>
              <a:rPr lang="en-IN" b="1" dirty="0"/>
              <a:t>Danaher Corporation Used Inbound Marketing To Outreach Its Marketing Goals In Just 1 Month</a:t>
            </a:r>
          </a:p>
          <a:p>
            <a:r>
              <a:rPr lang="en-IN" b="1" dirty="0"/>
              <a:t>Texas Music Scene Used Inbound Marketing To Increase Its Page Views By 365%</a:t>
            </a:r>
          </a:p>
          <a:p>
            <a:r>
              <a:rPr lang="en-IN" b="1" dirty="0" err="1"/>
              <a:t>Firefish</a:t>
            </a:r>
            <a:r>
              <a:rPr lang="en-IN" b="1" dirty="0"/>
              <a:t> Software Leveraged Inbound Marketing To Garner 190% More Leads</a:t>
            </a:r>
          </a:p>
          <a:p>
            <a:endParaRPr lang="en-IN"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82</a:t>
            </a:fld>
            <a:endParaRPr lang="en-US"/>
          </a:p>
        </p:txBody>
      </p:sp>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1DAB275-01D1-472D-AFA9-B12703A67D96}"/>
              </a:ext>
            </a:extLst>
          </p:cNvPr>
          <p:cNvSpPr>
            <a:spLocks noGrp="1"/>
          </p:cNvSpPr>
          <p:nvPr>
            <p:ph type="title"/>
          </p:nvPr>
        </p:nvSpPr>
        <p:spPr/>
        <p:txBody>
          <a:bodyPr>
            <a:normAutofit fontScale="90000"/>
          </a:bodyPr>
          <a:lstStyle/>
          <a:p>
            <a:r>
              <a:rPr lang="en-US" b="1" dirty="0">
                <a:solidFill>
                  <a:srgbClr val="656565"/>
                </a:solidFill>
                <a:latin typeface="Montserrat" panose="020B0604020202020204" pitchFamily="2" charset="0"/>
              </a:rPr>
              <a:t>7 characteristics of modern consumer  </a:t>
            </a:r>
            <a:r>
              <a:rPr lang="en-US" b="1" i="0" dirty="0">
                <a:solidFill>
                  <a:srgbClr val="656565"/>
                </a:solidFill>
                <a:effectLst/>
                <a:latin typeface="Montserrat" panose="020B0604020202020204" pitchFamily="2" charset="0"/>
              </a:rPr>
              <a:t/>
            </a:r>
            <a:br>
              <a:rPr lang="en-US" b="1" i="0" dirty="0">
                <a:solidFill>
                  <a:srgbClr val="656565"/>
                </a:solidFill>
                <a:effectLst/>
                <a:latin typeface="Montserrat" panose="020B0604020202020204" pitchFamily="2" charset="0"/>
              </a:rPr>
            </a:br>
            <a:endParaRPr lang="en-US" dirty="0"/>
          </a:p>
        </p:txBody>
      </p:sp>
      <p:sp>
        <p:nvSpPr>
          <p:cNvPr id="3" name="Content Placeholder 2">
            <a:extLst>
              <a:ext uri="{FF2B5EF4-FFF2-40B4-BE49-F238E27FC236}">
                <a16:creationId xmlns:a16="http://schemas.microsoft.com/office/drawing/2014/main" xmlns="" id="{0EACCBBC-357D-4A06-8641-35A1B67E057D}"/>
              </a:ext>
            </a:extLst>
          </p:cNvPr>
          <p:cNvSpPr>
            <a:spLocks noGrp="1"/>
          </p:cNvSpPr>
          <p:nvPr>
            <p:ph idx="1"/>
          </p:nvPr>
        </p:nvSpPr>
        <p:spPr>
          <a:xfrm>
            <a:off x="628650" y="1005324"/>
            <a:ext cx="7886700" cy="3761938"/>
          </a:xfrm>
        </p:spPr>
        <p:txBody>
          <a:bodyPr>
            <a:normAutofit fontScale="70000" lnSpcReduction="20000"/>
          </a:bodyPr>
          <a:lstStyle/>
          <a:p>
            <a:pPr marL="0" indent="0">
              <a:buNone/>
            </a:pPr>
            <a:r>
              <a:rPr lang="en-US" dirty="0"/>
              <a:t>While mobile connectivity has empowered the consumer to shop in different way- it has also created opportunities for retailers. Namely, it open the door for retailers to interact with costumers more purposefully and to become more personalized in those interactions.</a:t>
            </a:r>
          </a:p>
          <a:p>
            <a:pPr marL="0" indent="0">
              <a:buNone/>
            </a:pPr>
            <a:endParaRPr lang="en-US" b="1" dirty="0"/>
          </a:p>
          <a:p>
            <a:pPr marL="385763" indent="-385763">
              <a:buFont typeface="+mj-lt"/>
              <a:buAutoNum type="arabicPeriod"/>
            </a:pPr>
            <a:r>
              <a:rPr lang="en-US" b="1" dirty="0"/>
              <a:t>Around the clock shopping - “</a:t>
            </a:r>
            <a:r>
              <a:rPr lang="en-US" dirty="0"/>
              <a:t>when consumption can take place at any time of the day , retailers have to address the nuance and requirements of different consumer need throughout day”</a:t>
            </a:r>
            <a:endParaRPr lang="en-US" b="1" dirty="0"/>
          </a:p>
          <a:p>
            <a:pPr marL="385763" indent="-385763">
              <a:buFont typeface="+mj-lt"/>
              <a:buAutoNum type="arabicPeriod"/>
            </a:pPr>
            <a:r>
              <a:rPr lang="en-US" b="1" dirty="0"/>
              <a:t>Consumers are in control – “</a:t>
            </a:r>
            <a:r>
              <a:rPr lang="en-US" dirty="0"/>
              <a:t>They have means to explore, research and share every purchase decision . And thy can do it in a very quick way. If you lose them, it may not be just for that purchase , it may be for long time. You have to be responsive to their needs immediately instead of trying to direct them. That balancing act is the biggest challenge. </a:t>
            </a:r>
            <a:r>
              <a:rPr lang="en-US" b="1" dirty="0"/>
              <a:t>”</a:t>
            </a:r>
          </a:p>
          <a:p>
            <a:pPr marL="385763" indent="-385763">
              <a:buFont typeface="+mj-lt"/>
              <a:buAutoNum type="arabicPeriod"/>
            </a:pPr>
            <a:r>
              <a:rPr lang="en-US" b="1" dirty="0"/>
              <a:t>Omnichannel shopping “</a:t>
            </a:r>
            <a:r>
              <a:rPr lang="en-US" dirty="0"/>
              <a:t>No matter where he is shopping, the consumer is the consumer . You have to break down those barriers between channels, empower the consumer in a uniform way and engage them in the same way on your site as you would in your store. </a:t>
            </a:r>
            <a:r>
              <a:rPr lang="en-US" b="1" dirty="0"/>
              <a:t>”-</a:t>
            </a:r>
            <a:r>
              <a:rPr lang="en-US" b="1" dirty="0" err="1"/>
              <a:t>Sahal</a:t>
            </a:r>
            <a:r>
              <a:rPr lang="en-US" b="1" dirty="0"/>
              <a:t> Lahar Brook Brothers Executive Vice President </a:t>
            </a:r>
          </a:p>
          <a:p>
            <a:pPr marL="385763" indent="-385763">
              <a:buFont typeface="+mj-lt"/>
              <a:buAutoNum type="arabicPeriod"/>
            </a:pPr>
            <a:r>
              <a:rPr lang="en-US" b="1" dirty="0"/>
              <a:t>Content consumers </a:t>
            </a:r>
            <a:r>
              <a:rPr lang="en-US" dirty="0"/>
              <a:t>“Thy have closer relationship whit what they are buying and reasons for buying it in their mind. Content has tremendous influence on how they’re behaving , so chico’s is also looking at content to complement decision in more enriched way for customers especially on social media. ”</a:t>
            </a:r>
          </a:p>
        </p:txBody>
      </p:sp>
      <p:sp>
        <p:nvSpPr>
          <p:cNvPr id="4" name="Footer Placeholder 3">
            <a:extLst>
              <a:ext uri="{FF2B5EF4-FFF2-40B4-BE49-F238E27FC236}">
                <a16:creationId xmlns:a16="http://schemas.microsoft.com/office/drawing/2014/main" xmlns="" id="{FD931FDA-5BD0-4FB3-B694-C0CF4A787B19}"/>
              </a:ext>
            </a:extLst>
          </p:cNvPr>
          <p:cNvSpPr>
            <a:spLocks noGrp="1"/>
          </p:cNvSpPr>
          <p:nvPr>
            <p:ph type="ftr" sz="quarter" idx="11"/>
          </p:nvPr>
        </p:nvSpPr>
        <p:spPr/>
        <p:txBody>
          <a:bodyPr/>
          <a:lstStyle/>
          <a:p>
            <a:r>
              <a:rPr lang="en-US"/>
              <a:t>Digital Media and Social Marketing (ROE081)</a:t>
            </a:r>
          </a:p>
        </p:txBody>
      </p:sp>
      <p:sp>
        <p:nvSpPr>
          <p:cNvPr id="5" name="Slide Number Placeholder 4">
            <a:extLst>
              <a:ext uri="{FF2B5EF4-FFF2-40B4-BE49-F238E27FC236}">
                <a16:creationId xmlns:a16="http://schemas.microsoft.com/office/drawing/2014/main" xmlns="" id="{CBE39CB4-3EE7-49DD-BE09-16B0D0642379}"/>
              </a:ext>
            </a:extLst>
          </p:cNvPr>
          <p:cNvSpPr>
            <a:spLocks noGrp="1"/>
          </p:cNvSpPr>
          <p:nvPr>
            <p:ph type="sldNum" sz="quarter" idx="12"/>
          </p:nvPr>
        </p:nvSpPr>
        <p:spPr/>
        <p:txBody>
          <a:bodyPr/>
          <a:lstStyle/>
          <a:p>
            <a:fld id="{1451FBAD-8127-43F1-AC25-24F5575B5A54}" type="slidenum">
              <a:rPr lang="en-US" smtClean="0"/>
              <a:pPr/>
              <a:t>83</a:t>
            </a:fld>
            <a:endParaRPr lang="en-US"/>
          </a:p>
        </p:txBody>
      </p:sp>
    </p:spTree>
    <p:extLst>
      <p:ext uri="{BB962C8B-B14F-4D97-AF65-F5344CB8AC3E}">
        <p14:creationId xmlns:p14="http://schemas.microsoft.com/office/powerpoint/2010/main" xmlns="" val="3174224012"/>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AAB8B6D7-EC51-48F8-9AFC-093D95F99018}"/>
              </a:ext>
            </a:extLst>
          </p:cNvPr>
          <p:cNvSpPr>
            <a:spLocks noGrp="1"/>
          </p:cNvSpPr>
          <p:nvPr>
            <p:ph idx="1"/>
          </p:nvPr>
        </p:nvSpPr>
        <p:spPr>
          <a:xfrm>
            <a:off x="628650" y="447869"/>
            <a:ext cx="7886700" cy="4184853"/>
          </a:xfrm>
        </p:spPr>
        <p:txBody>
          <a:bodyPr>
            <a:normAutofit lnSpcReduction="10000"/>
          </a:bodyPr>
          <a:lstStyle/>
          <a:p>
            <a:pPr marL="384572" indent="-384572">
              <a:buNone/>
            </a:pPr>
            <a:r>
              <a:rPr lang="en-US" b="1" dirty="0"/>
              <a:t>5.  Global Experience </a:t>
            </a:r>
            <a:r>
              <a:rPr lang="en-US" dirty="0"/>
              <a:t>“We need to understand the consumers’ needs wherever they are. Weather they are in our Tokyo shop or our NYC store, we need to arm associates with the tool that will make the customer interaction as meaningful as possible  ”</a:t>
            </a:r>
            <a:r>
              <a:rPr lang="en-US" b="1" dirty="0"/>
              <a:t>- </a:t>
            </a:r>
            <a:r>
              <a:rPr lang="en-US" b="1" dirty="0" err="1"/>
              <a:t>Laher</a:t>
            </a:r>
            <a:endParaRPr lang="en-US" b="1" dirty="0"/>
          </a:p>
          <a:p>
            <a:pPr marL="384572" indent="-384572">
              <a:buNone/>
            </a:pPr>
            <a:r>
              <a:rPr lang="en-US" b="1" dirty="0"/>
              <a:t>6.  Collaborators </a:t>
            </a:r>
            <a:r>
              <a:rPr lang="en-US" dirty="0"/>
              <a:t>“There is lot more collaboration and sharing of information that can influence consumer decisions compared to the offline experience.”</a:t>
            </a:r>
            <a:r>
              <a:rPr lang="en-US" b="1" dirty="0"/>
              <a:t>- Patel , Marketing executive e-bay </a:t>
            </a:r>
          </a:p>
          <a:p>
            <a:pPr marL="384572" indent="-384572">
              <a:buNone/>
            </a:pPr>
            <a:r>
              <a:rPr lang="en-US" b="1" dirty="0"/>
              <a:t>7.  Social shares “ </a:t>
            </a:r>
            <a:r>
              <a:rPr lang="en-US" dirty="0"/>
              <a:t>It goes beyond retails reviews of purchases. We are working with an outside partners to leverage social feedback </a:t>
            </a:r>
            <a:r>
              <a:rPr lang="en-US" dirty="0" err="1"/>
              <a:t>befire</a:t>
            </a:r>
            <a:r>
              <a:rPr lang="en-US" dirty="0"/>
              <a:t> we can have product in the store. We can have various online </a:t>
            </a:r>
            <a:r>
              <a:rPr lang="en-US" dirty="0" err="1"/>
              <a:t>groops</a:t>
            </a:r>
            <a:r>
              <a:rPr lang="en-US" dirty="0"/>
              <a:t> give feedback on ideas and colors before investing time and money to create different colors and incur the cost of manufacturing and shipping ,for example. That feedback mechanism didn’t exist before  </a:t>
            </a:r>
            <a:r>
              <a:rPr lang="en-US" b="1" dirty="0"/>
              <a:t>” -</a:t>
            </a:r>
            <a:r>
              <a:rPr lang="en-US" b="1" dirty="0" err="1"/>
              <a:t>Laher</a:t>
            </a:r>
            <a:endParaRPr lang="en-US" b="1" dirty="0"/>
          </a:p>
        </p:txBody>
      </p:sp>
      <p:sp>
        <p:nvSpPr>
          <p:cNvPr id="4" name="Footer Placeholder 3">
            <a:extLst>
              <a:ext uri="{FF2B5EF4-FFF2-40B4-BE49-F238E27FC236}">
                <a16:creationId xmlns:a16="http://schemas.microsoft.com/office/drawing/2014/main" xmlns="" id="{0B181CB3-DF86-4C8D-BE68-5AE74D06B337}"/>
              </a:ext>
            </a:extLst>
          </p:cNvPr>
          <p:cNvSpPr>
            <a:spLocks noGrp="1"/>
          </p:cNvSpPr>
          <p:nvPr>
            <p:ph type="ftr" sz="quarter" idx="11"/>
          </p:nvPr>
        </p:nvSpPr>
        <p:spPr/>
        <p:txBody>
          <a:bodyPr/>
          <a:lstStyle/>
          <a:p>
            <a:r>
              <a:rPr lang="en-US"/>
              <a:t>Digital Media and Social Marketing (ROE081)</a:t>
            </a:r>
          </a:p>
        </p:txBody>
      </p:sp>
      <p:sp>
        <p:nvSpPr>
          <p:cNvPr id="5" name="Slide Number Placeholder 4">
            <a:extLst>
              <a:ext uri="{FF2B5EF4-FFF2-40B4-BE49-F238E27FC236}">
                <a16:creationId xmlns:a16="http://schemas.microsoft.com/office/drawing/2014/main" xmlns="" id="{76A24051-1ABC-4EDF-AC78-B33E60B9AD87}"/>
              </a:ext>
            </a:extLst>
          </p:cNvPr>
          <p:cNvSpPr>
            <a:spLocks noGrp="1"/>
          </p:cNvSpPr>
          <p:nvPr>
            <p:ph type="sldNum" sz="quarter" idx="12"/>
          </p:nvPr>
        </p:nvSpPr>
        <p:spPr/>
        <p:txBody>
          <a:bodyPr/>
          <a:lstStyle/>
          <a:p>
            <a:fld id="{1451FBAD-8127-43F1-AC25-24F5575B5A54}" type="slidenum">
              <a:rPr lang="en-US" smtClean="0"/>
              <a:pPr/>
              <a:t>84</a:t>
            </a:fld>
            <a:endParaRPr lang="en-US"/>
          </a:p>
        </p:txBody>
      </p:sp>
    </p:spTree>
    <p:extLst>
      <p:ext uri="{BB962C8B-B14F-4D97-AF65-F5344CB8AC3E}">
        <p14:creationId xmlns:p14="http://schemas.microsoft.com/office/powerpoint/2010/main" xmlns="" val="4120987853"/>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AD34EB6-CCE6-4BBD-84AD-B4BCB46E9669}"/>
              </a:ext>
            </a:extLst>
          </p:cNvPr>
          <p:cNvSpPr>
            <a:spLocks noGrp="1"/>
          </p:cNvSpPr>
          <p:nvPr>
            <p:ph type="title"/>
          </p:nvPr>
        </p:nvSpPr>
        <p:spPr>
          <a:xfrm>
            <a:off x="628650" y="307777"/>
            <a:ext cx="7886700" cy="994172"/>
          </a:xfrm>
        </p:spPr>
        <p:txBody>
          <a:bodyPr/>
          <a:lstStyle/>
          <a:p>
            <a:r>
              <a:rPr lang="en-US" sz="3000" b="1" dirty="0">
                <a:solidFill>
                  <a:srgbClr val="656565"/>
                </a:solidFill>
                <a:latin typeface="Montserrat" panose="020B0604020202020204" pitchFamily="2" charset="0"/>
              </a:rPr>
              <a:t>Understanding the consumers Journey </a:t>
            </a:r>
          </a:p>
        </p:txBody>
      </p:sp>
      <p:sp>
        <p:nvSpPr>
          <p:cNvPr id="3" name="Content Placeholder 2">
            <a:extLst>
              <a:ext uri="{FF2B5EF4-FFF2-40B4-BE49-F238E27FC236}">
                <a16:creationId xmlns:a16="http://schemas.microsoft.com/office/drawing/2014/main" xmlns="" id="{AAA7E3F8-BF4A-4DC3-A9E8-5B50B29D7357}"/>
              </a:ext>
            </a:extLst>
          </p:cNvPr>
          <p:cNvSpPr>
            <a:spLocks noGrp="1"/>
          </p:cNvSpPr>
          <p:nvPr>
            <p:ph idx="1"/>
          </p:nvPr>
        </p:nvSpPr>
        <p:spPr/>
        <p:txBody>
          <a:bodyPr/>
          <a:lstStyle/>
          <a:p>
            <a:r>
              <a:rPr lang="en-US" dirty="0"/>
              <a:t>It has been estimated that 57% of buying process is complete before ‘sale ’ is contacted.</a:t>
            </a:r>
          </a:p>
          <a:p>
            <a:r>
              <a:rPr lang="en-US" dirty="0"/>
              <a:t>Think about a consumer going to a retail store in mall to purchase phone. While the sales representative will try and push the consumer to purchase a particular product, the consumer-before entering the store –has already his or her homework. He or she has researched the brand on social, read product review, compared price and more.</a:t>
            </a:r>
          </a:p>
          <a:p>
            <a:r>
              <a:rPr lang="en-US" dirty="0"/>
              <a:t>Brands cannot only react to consumer as they make purchasing decision but also actively shape those decision journey.    </a:t>
            </a:r>
          </a:p>
        </p:txBody>
      </p:sp>
      <p:sp>
        <p:nvSpPr>
          <p:cNvPr id="4" name="Footer Placeholder 3">
            <a:extLst>
              <a:ext uri="{FF2B5EF4-FFF2-40B4-BE49-F238E27FC236}">
                <a16:creationId xmlns:a16="http://schemas.microsoft.com/office/drawing/2014/main" xmlns="" id="{F989D9D2-AC80-41BB-AF38-18EF63AC07A9}"/>
              </a:ext>
            </a:extLst>
          </p:cNvPr>
          <p:cNvSpPr>
            <a:spLocks noGrp="1"/>
          </p:cNvSpPr>
          <p:nvPr>
            <p:ph type="ftr" sz="quarter" idx="11"/>
          </p:nvPr>
        </p:nvSpPr>
        <p:spPr/>
        <p:txBody>
          <a:bodyPr/>
          <a:lstStyle/>
          <a:p>
            <a:r>
              <a:rPr lang="en-US"/>
              <a:t>Digital Media and Social Marketing (ROE081)</a:t>
            </a:r>
          </a:p>
        </p:txBody>
      </p:sp>
      <p:sp>
        <p:nvSpPr>
          <p:cNvPr id="5" name="Slide Number Placeholder 4">
            <a:extLst>
              <a:ext uri="{FF2B5EF4-FFF2-40B4-BE49-F238E27FC236}">
                <a16:creationId xmlns:a16="http://schemas.microsoft.com/office/drawing/2014/main" xmlns="" id="{BE884B77-40B1-4728-B97F-33153ACDA341}"/>
              </a:ext>
            </a:extLst>
          </p:cNvPr>
          <p:cNvSpPr>
            <a:spLocks noGrp="1"/>
          </p:cNvSpPr>
          <p:nvPr>
            <p:ph type="sldNum" sz="quarter" idx="12"/>
          </p:nvPr>
        </p:nvSpPr>
        <p:spPr/>
        <p:txBody>
          <a:bodyPr/>
          <a:lstStyle/>
          <a:p>
            <a:fld id="{1451FBAD-8127-43F1-AC25-24F5575B5A54}" type="slidenum">
              <a:rPr lang="en-US" smtClean="0"/>
              <a:pPr/>
              <a:t>85</a:t>
            </a:fld>
            <a:endParaRPr lang="en-US"/>
          </a:p>
        </p:txBody>
      </p:sp>
    </p:spTree>
    <p:extLst>
      <p:ext uri="{BB962C8B-B14F-4D97-AF65-F5344CB8AC3E}">
        <p14:creationId xmlns:p14="http://schemas.microsoft.com/office/powerpoint/2010/main" xmlns="" val="3183551351"/>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2E6692B3-4F4B-41CF-8FF7-3450D6F575E2}"/>
              </a:ext>
            </a:extLst>
          </p:cNvPr>
          <p:cNvSpPr>
            <a:spLocks noGrp="1"/>
          </p:cNvSpPr>
          <p:nvPr>
            <p:ph idx="1"/>
          </p:nvPr>
        </p:nvSpPr>
        <p:spPr>
          <a:xfrm>
            <a:off x="565668" y="102394"/>
            <a:ext cx="7886700" cy="4509261"/>
          </a:xfrm>
        </p:spPr>
        <p:txBody>
          <a:bodyPr>
            <a:normAutofit lnSpcReduction="10000"/>
          </a:bodyPr>
          <a:lstStyle/>
          <a:p>
            <a:r>
              <a:rPr lang="en-US" dirty="0"/>
              <a:t>We have found that a company ability to deliver that value relies on four interconnected capabilities </a:t>
            </a:r>
          </a:p>
          <a:p>
            <a:pPr marL="385763" indent="-385763">
              <a:buFont typeface="+mj-lt"/>
              <a:buAutoNum type="arabicPeriod"/>
            </a:pPr>
            <a:r>
              <a:rPr lang="en-US" b="1" dirty="0"/>
              <a:t>Automation streamlines </a:t>
            </a:r>
            <a:r>
              <a:rPr lang="en-US" dirty="0"/>
              <a:t>journey steps. Letting people take a picture of check and deposit it through bank apps rather then depositing in person in bank . While automation of process is highly technical, the focus is on enabling simple, useful and increasingly engaging experience. </a:t>
            </a:r>
            <a:endParaRPr lang="en-US" b="1" dirty="0"/>
          </a:p>
          <a:p>
            <a:pPr marL="385763" indent="-385763">
              <a:buFont typeface="+mj-lt"/>
              <a:buAutoNum type="arabicPeriod"/>
            </a:pPr>
            <a:r>
              <a:rPr lang="en-US" b="1" dirty="0"/>
              <a:t>Proactive personalization </a:t>
            </a:r>
            <a:r>
              <a:rPr lang="en-US" dirty="0"/>
              <a:t>use information about a customer-either based on past interaction or collected from external source –to instantaneously customize the experience  </a:t>
            </a:r>
            <a:endParaRPr lang="en-US" b="1" dirty="0"/>
          </a:p>
          <a:p>
            <a:pPr marL="385763" indent="-385763">
              <a:buFont typeface="+mj-lt"/>
              <a:buAutoNum type="arabicPeriod"/>
            </a:pPr>
            <a:r>
              <a:rPr lang="en-US" b="1" dirty="0"/>
              <a:t>Contextual interaction </a:t>
            </a:r>
            <a:r>
              <a:rPr lang="en-US" dirty="0"/>
              <a:t>use knowledge about where a customer is in journey to deliver them to the next set of interaction, such as retail site showing customer the status of recent order on the home page. Some hotels are experimenting with using their app to operate  like a key when customer gets to his or her room.</a:t>
            </a:r>
            <a:endParaRPr lang="en-US" b="1" dirty="0"/>
          </a:p>
        </p:txBody>
      </p:sp>
      <p:sp>
        <p:nvSpPr>
          <p:cNvPr id="4" name="Footer Placeholder 3">
            <a:extLst>
              <a:ext uri="{FF2B5EF4-FFF2-40B4-BE49-F238E27FC236}">
                <a16:creationId xmlns:a16="http://schemas.microsoft.com/office/drawing/2014/main" xmlns="" id="{FDFA2BFE-3B9D-4574-B64B-49F87B620C6D}"/>
              </a:ext>
            </a:extLst>
          </p:cNvPr>
          <p:cNvSpPr>
            <a:spLocks noGrp="1"/>
          </p:cNvSpPr>
          <p:nvPr>
            <p:ph type="ftr" sz="quarter" idx="11"/>
          </p:nvPr>
        </p:nvSpPr>
        <p:spPr/>
        <p:txBody>
          <a:bodyPr/>
          <a:lstStyle/>
          <a:p>
            <a:r>
              <a:rPr lang="en-US"/>
              <a:t>Digital Media and Social Marketing (ROE081)</a:t>
            </a:r>
          </a:p>
        </p:txBody>
      </p:sp>
      <p:sp>
        <p:nvSpPr>
          <p:cNvPr id="5" name="Slide Number Placeholder 4">
            <a:extLst>
              <a:ext uri="{FF2B5EF4-FFF2-40B4-BE49-F238E27FC236}">
                <a16:creationId xmlns:a16="http://schemas.microsoft.com/office/drawing/2014/main" xmlns="" id="{A41F3063-923F-4F9B-B7AA-0FDF434818D0}"/>
              </a:ext>
            </a:extLst>
          </p:cNvPr>
          <p:cNvSpPr>
            <a:spLocks noGrp="1"/>
          </p:cNvSpPr>
          <p:nvPr>
            <p:ph type="sldNum" sz="quarter" idx="12"/>
          </p:nvPr>
        </p:nvSpPr>
        <p:spPr/>
        <p:txBody>
          <a:bodyPr/>
          <a:lstStyle/>
          <a:p>
            <a:fld id="{1451FBAD-8127-43F1-AC25-24F5575B5A54}" type="slidenum">
              <a:rPr lang="en-US" smtClean="0"/>
              <a:pPr/>
              <a:t>86</a:t>
            </a:fld>
            <a:endParaRPr lang="en-US"/>
          </a:p>
        </p:txBody>
      </p:sp>
    </p:spTree>
    <p:extLst>
      <p:ext uri="{BB962C8B-B14F-4D97-AF65-F5344CB8AC3E}">
        <p14:creationId xmlns:p14="http://schemas.microsoft.com/office/powerpoint/2010/main" xmlns="" val="314852950"/>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4E90FB5B-5E4E-4736-9FC1-C12000DB07B2}"/>
              </a:ext>
            </a:extLst>
          </p:cNvPr>
          <p:cNvSpPr>
            <a:spLocks noGrp="1"/>
          </p:cNvSpPr>
          <p:nvPr>
            <p:ph idx="1"/>
          </p:nvPr>
        </p:nvSpPr>
        <p:spPr>
          <a:xfrm>
            <a:off x="628650" y="102394"/>
            <a:ext cx="7886700" cy="4537253"/>
          </a:xfrm>
        </p:spPr>
        <p:txBody>
          <a:bodyPr>
            <a:normAutofit lnSpcReduction="10000"/>
          </a:bodyPr>
          <a:lstStyle/>
          <a:p>
            <a:r>
              <a:rPr lang="en-US" b="1" dirty="0"/>
              <a:t>Journey innovation </a:t>
            </a:r>
            <a:r>
              <a:rPr lang="en-US" dirty="0"/>
              <a:t> extends the interaction to new source of value , such as new services, for both the customer and the brand. Companies min their data and insight about a customer to figure out what adjacent services he or she might  appreciate.</a:t>
            </a:r>
            <a:r>
              <a:rPr lang="en-US" b="1" dirty="0"/>
              <a:t> </a:t>
            </a:r>
            <a:r>
              <a:rPr lang="en-US" dirty="0"/>
              <a:t>The best companies design  journey that enables open-ended testing to allow for constant prototyping of new services or features. This may include, for example, an airline’s app that has the ability to integrate with a taxi services so that travelers can book cars to pick them up when they arrive at the destination. </a:t>
            </a:r>
            <a:endParaRPr lang="en-US" b="1" dirty="0"/>
          </a:p>
          <a:p>
            <a:pPr marL="0" indent="0">
              <a:buNone/>
            </a:pPr>
            <a:r>
              <a:rPr lang="en-US" dirty="0"/>
              <a:t>-&gt; </a:t>
            </a:r>
            <a:r>
              <a:rPr lang="en-US" b="1" i="1" dirty="0"/>
              <a:t>Activating customer journey to capture value requires journey to be treated lime product that  need  to be actively managed, measured, and nurtured. How well companies are able to do that will dictate how successful they are in making customer journeys competitive advantages .</a:t>
            </a:r>
          </a:p>
          <a:p>
            <a:pPr marL="0" indent="0">
              <a:buNone/>
            </a:pPr>
            <a:endParaRPr lang="en-US" dirty="0"/>
          </a:p>
        </p:txBody>
      </p:sp>
      <p:sp>
        <p:nvSpPr>
          <p:cNvPr id="4" name="Footer Placeholder 3">
            <a:extLst>
              <a:ext uri="{FF2B5EF4-FFF2-40B4-BE49-F238E27FC236}">
                <a16:creationId xmlns:a16="http://schemas.microsoft.com/office/drawing/2014/main" xmlns="" id="{67C9EBAA-104C-43FA-8821-15AD148D2E8C}"/>
              </a:ext>
            </a:extLst>
          </p:cNvPr>
          <p:cNvSpPr>
            <a:spLocks noGrp="1"/>
          </p:cNvSpPr>
          <p:nvPr>
            <p:ph type="ftr" sz="quarter" idx="11"/>
          </p:nvPr>
        </p:nvSpPr>
        <p:spPr/>
        <p:txBody>
          <a:bodyPr/>
          <a:lstStyle/>
          <a:p>
            <a:r>
              <a:rPr lang="en-US"/>
              <a:t>Digital Media and Social Marketing (ROE081)</a:t>
            </a:r>
          </a:p>
        </p:txBody>
      </p:sp>
      <p:sp>
        <p:nvSpPr>
          <p:cNvPr id="5" name="Slide Number Placeholder 4">
            <a:extLst>
              <a:ext uri="{FF2B5EF4-FFF2-40B4-BE49-F238E27FC236}">
                <a16:creationId xmlns:a16="http://schemas.microsoft.com/office/drawing/2014/main" xmlns="" id="{13B75AFB-B246-48C7-9719-C64F60021B29}"/>
              </a:ext>
            </a:extLst>
          </p:cNvPr>
          <p:cNvSpPr>
            <a:spLocks noGrp="1"/>
          </p:cNvSpPr>
          <p:nvPr>
            <p:ph type="sldNum" sz="quarter" idx="12"/>
          </p:nvPr>
        </p:nvSpPr>
        <p:spPr/>
        <p:txBody>
          <a:bodyPr/>
          <a:lstStyle/>
          <a:p>
            <a:fld id="{1451FBAD-8127-43F1-AC25-24F5575B5A54}" type="slidenum">
              <a:rPr lang="en-US" smtClean="0"/>
              <a:pPr/>
              <a:t>87</a:t>
            </a:fld>
            <a:endParaRPr lang="en-US"/>
          </a:p>
        </p:txBody>
      </p:sp>
    </p:spTree>
    <p:extLst>
      <p:ext uri="{BB962C8B-B14F-4D97-AF65-F5344CB8AC3E}">
        <p14:creationId xmlns:p14="http://schemas.microsoft.com/office/powerpoint/2010/main" xmlns="" val="3108555429"/>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4378E8C-26D3-430E-B54C-5368D711ABDD}"/>
              </a:ext>
            </a:extLst>
          </p:cNvPr>
          <p:cNvSpPr>
            <a:spLocks noGrp="1"/>
          </p:cNvSpPr>
          <p:nvPr>
            <p:ph type="title"/>
          </p:nvPr>
        </p:nvSpPr>
        <p:spPr>
          <a:xfrm>
            <a:off x="628650" y="273844"/>
            <a:ext cx="8104803" cy="994172"/>
          </a:xfrm>
        </p:spPr>
        <p:txBody>
          <a:bodyPr/>
          <a:lstStyle/>
          <a:p>
            <a:r>
              <a:rPr lang="en-US" sz="3000" b="1" dirty="0">
                <a:solidFill>
                  <a:srgbClr val="656565"/>
                </a:solidFill>
                <a:latin typeface="Montserrat" panose="020B0604020202020204" pitchFamily="2" charset="0"/>
              </a:rPr>
              <a:t>Marketing Strategies For Digital World </a:t>
            </a:r>
          </a:p>
        </p:txBody>
      </p:sp>
      <p:sp>
        <p:nvSpPr>
          <p:cNvPr id="3" name="Content Placeholder 2">
            <a:extLst>
              <a:ext uri="{FF2B5EF4-FFF2-40B4-BE49-F238E27FC236}">
                <a16:creationId xmlns:a16="http://schemas.microsoft.com/office/drawing/2014/main" xmlns="" id="{51C63941-8D62-4FFD-9668-F1CCE9D029D1}"/>
              </a:ext>
            </a:extLst>
          </p:cNvPr>
          <p:cNvSpPr>
            <a:spLocks noGrp="1"/>
          </p:cNvSpPr>
          <p:nvPr>
            <p:ph idx="1"/>
          </p:nvPr>
        </p:nvSpPr>
        <p:spPr/>
        <p:txBody>
          <a:bodyPr>
            <a:normAutofit/>
          </a:bodyPr>
          <a:lstStyle/>
          <a:p>
            <a:pPr marL="0" indent="0">
              <a:buNone/>
            </a:pPr>
            <a:r>
              <a:rPr lang="en-US" dirty="0"/>
              <a:t>With technology’s rapid evolution also come changes in consumers behavior . Here are 10 strategies to emerge into a smarter marketing era, grow as a company and strengthen the performance of your brand.</a:t>
            </a:r>
          </a:p>
          <a:p>
            <a:pPr marL="0" indent="0">
              <a:buNone/>
            </a:pPr>
            <a:endParaRPr lang="en-US" dirty="0"/>
          </a:p>
          <a:p>
            <a:pPr marL="385763" indent="-385763">
              <a:buFont typeface="+mj-lt"/>
              <a:buAutoNum type="arabicPeriod"/>
            </a:pPr>
            <a:r>
              <a:rPr lang="en-US" b="1" dirty="0"/>
              <a:t>Marketing: integrate your sales and marketing for optimal performance</a:t>
            </a:r>
          </a:p>
          <a:p>
            <a:pPr marL="385763" indent="-385763">
              <a:buFont typeface="+mj-lt"/>
              <a:buAutoNum type="arabicPeriod"/>
            </a:pPr>
            <a:r>
              <a:rPr lang="en-US" b="1" dirty="0"/>
              <a:t>Experience: Reaching a digital customer, requires that you become one yourself.</a:t>
            </a:r>
          </a:p>
          <a:p>
            <a:pPr marL="385763" indent="-385763">
              <a:buFont typeface="+mj-lt"/>
              <a:buAutoNum type="arabicPeriod"/>
            </a:pPr>
            <a:r>
              <a:rPr lang="en-US" b="1" dirty="0"/>
              <a:t>Playing Field Dynamics: Not every digital marketing challenges is solved by throwing more money at it.</a:t>
            </a:r>
          </a:p>
          <a:p>
            <a:pPr marL="0" indent="0">
              <a:buNone/>
            </a:pPr>
            <a:endParaRPr lang="en-US" b="1" dirty="0"/>
          </a:p>
          <a:p>
            <a:pPr marL="385763" indent="-385763">
              <a:buFont typeface="+mj-lt"/>
              <a:buAutoNum type="arabicPeriod"/>
            </a:pPr>
            <a:endParaRPr lang="en-US" b="1" dirty="0"/>
          </a:p>
          <a:p>
            <a:pPr marL="385763" indent="-385763">
              <a:buFont typeface="+mj-lt"/>
              <a:buAutoNum type="arabicPeriod"/>
            </a:pPr>
            <a:endParaRPr lang="en-US" b="1" dirty="0"/>
          </a:p>
        </p:txBody>
      </p:sp>
      <p:sp>
        <p:nvSpPr>
          <p:cNvPr id="4" name="Footer Placeholder 3">
            <a:extLst>
              <a:ext uri="{FF2B5EF4-FFF2-40B4-BE49-F238E27FC236}">
                <a16:creationId xmlns:a16="http://schemas.microsoft.com/office/drawing/2014/main" xmlns="" id="{07AF6CC8-89EA-4B65-A9B2-C23534F1775B}"/>
              </a:ext>
            </a:extLst>
          </p:cNvPr>
          <p:cNvSpPr>
            <a:spLocks noGrp="1"/>
          </p:cNvSpPr>
          <p:nvPr>
            <p:ph type="ftr" sz="quarter" idx="11"/>
          </p:nvPr>
        </p:nvSpPr>
        <p:spPr/>
        <p:txBody>
          <a:bodyPr/>
          <a:lstStyle/>
          <a:p>
            <a:r>
              <a:rPr lang="en-US"/>
              <a:t>Digital Media and Social Marketing (ROE081)</a:t>
            </a:r>
          </a:p>
        </p:txBody>
      </p:sp>
      <p:sp>
        <p:nvSpPr>
          <p:cNvPr id="5" name="Slide Number Placeholder 4">
            <a:extLst>
              <a:ext uri="{FF2B5EF4-FFF2-40B4-BE49-F238E27FC236}">
                <a16:creationId xmlns:a16="http://schemas.microsoft.com/office/drawing/2014/main" xmlns="" id="{8692C24F-B2E9-4091-8C91-59A8110892A2}"/>
              </a:ext>
            </a:extLst>
          </p:cNvPr>
          <p:cNvSpPr>
            <a:spLocks noGrp="1"/>
          </p:cNvSpPr>
          <p:nvPr>
            <p:ph type="sldNum" sz="quarter" idx="12"/>
          </p:nvPr>
        </p:nvSpPr>
        <p:spPr/>
        <p:txBody>
          <a:bodyPr/>
          <a:lstStyle/>
          <a:p>
            <a:fld id="{1451FBAD-8127-43F1-AC25-24F5575B5A54}" type="slidenum">
              <a:rPr lang="en-US" smtClean="0"/>
              <a:pPr/>
              <a:t>88</a:t>
            </a:fld>
            <a:endParaRPr lang="en-US"/>
          </a:p>
        </p:txBody>
      </p:sp>
    </p:spTree>
    <p:extLst>
      <p:ext uri="{BB962C8B-B14F-4D97-AF65-F5344CB8AC3E}">
        <p14:creationId xmlns:p14="http://schemas.microsoft.com/office/powerpoint/2010/main" xmlns="" val="1800942704"/>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682986D5-E269-40A7-90E6-2B48A22E4355}"/>
              </a:ext>
            </a:extLst>
          </p:cNvPr>
          <p:cNvSpPr>
            <a:spLocks noGrp="1"/>
          </p:cNvSpPr>
          <p:nvPr>
            <p:ph idx="1"/>
          </p:nvPr>
        </p:nvSpPr>
        <p:spPr>
          <a:xfrm>
            <a:off x="516683" y="445488"/>
            <a:ext cx="7886700" cy="4187161"/>
          </a:xfrm>
        </p:spPr>
        <p:txBody>
          <a:bodyPr/>
          <a:lstStyle/>
          <a:p>
            <a:pPr marL="385763" indent="-385763">
              <a:buFont typeface="+mj-lt"/>
              <a:buAutoNum type="arabicPeriod" startAt="4"/>
            </a:pPr>
            <a:r>
              <a:rPr lang="en-US" b="1" dirty="0"/>
              <a:t>Engagement: Having Digital Presence is not enough </a:t>
            </a:r>
          </a:p>
          <a:p>
            <a:pPr marL="385763" indent="-385763">
              <a:buFont typeface="+mj-lt"/>
              <a:buAutoNum type="arabicPeriod" startAt="4"/>
            </a:pPr>
            <a:r>
              <a:rPr lang="en-US" b="1" dirty="0"/>
              <a:t>Who’s In The Driver’s Seat? Let data drive the decision-making </a:t>
            </a:r>
          </a:p>
          <a:p>
            <a:pPr marL="385763" indent="-385763">
              <a:buFont typeface="+mj-lt"/>
              <a:buAutoNum type="arabicPeriod" startAt="4"/>
            </a:pPr>
            <a:r>
              <a:rPr lang="en-US" b="1" dirty="0"/>
              <a:t>Value: You must offer education &amp; value</a:t>
            </a:r>
          </a:p>
          <a:p>
            <a:pPr marL="385763" indent="-385763">
              <a:buFont typeface="+mj-lt"/>
              <a:buAutoNum type="arabicPeriod" startAt="4"/>
            </a:pPr>
            <a:r>
              <a:rPr lang="en-US" b="1" dirty="0"/>
              <a:t>Personalized Automation: So you don’t lose that personal touch</a:t>
            </a:r>
          </a:p>
          <a:p>
            <a:pPr marL="385763" indent="-385763">
              <a:buFont typeface="+mj-lt"/>
              <a:buAutoNum type="arabicPeriod" startAt="4"/>
            </a:pPr>
            <a:r>
              <a:rPr lang="en-US" b="1" dirty="0"/>
              <a:t>Get Out more: Your customers don’t spend all their time in one place, neither should you.</a:t>
            </a:r>
          </a:p>
          <a:p>
            <a:pPr marL="385763" indent="-385763">
              <a:buFont typeface="+mj-lt"/>
              <a:buAutoNum type="arabicPeriod" startAt="4"/>
            </a:pPr>
            <a:r>
              <a:rPr lang="en-US" b="1" dirty="0"/>
              <a:t>Digital Agility is a must </a:t>
            </a:r>
          </a:p>
          <a:p>
            <a:pPr marL="385763" indent="-385763">
              <a:buFont typeface="+mj-lt"/>
              <a:buAutoNum type="arabicPeriod" startAt="4"/>
            </a:pPr>
            <a:r>
              <a:rPr lang="en-US" b="1" dirty="0"/>
              <a:t>Chatter matters : Business practices, Good and bad, will catch up with you eventually. </a:t>
            </a:r>
          </a:p>
          <a:p>
            <a:pPr marL="385763" indent="-385763">
              <a:buFont typeface="+mj-lt"/>
              <a:buAutoNum type="arabicPeriod" startAt="4"/>
            </a:pPr>
            <a:endParaRPr lang="en-US" b="1" dirty="0"/>
          </a:p>
          <a:p>
            <a:pPr marL="385763" indent="-385763">
              <a:buFont typeface="+mj-lt"/>
              <a:buAutoNum type="arabicPeriod" startAt="4"/>
            </a:pPr>
            <a:endParaRPr lang="en-US" b="1" dirty="0"/>
          </a:p>
          <a:p>
            <a:pPr marL="384572" indent="-384572">
              <a:buNone/>
            </a:pPr>
            <a:endParaRPr lang="en-US" b="1" dirty="0"/>
          </a:p>
        </p:txBody>
      </p:sp>
      <p:sp>
        <p:nvSpPr>
          <p:cNvPr id="4" name="Footer Placeholder 3">
            <a:extLst>
              <a:ext uri="{FF2B5EF4-FFF2-40B4-BE49-F238E27FC236}">
                <a16:creationId xmlns:a16="http://schemas.microsoft.com/office/drawing/2014/main" xmlns="" id="{A85CAC92-D551-41FE-BFE3-1DCEF683E595}"/>
              </a:ext>
            </a:extLst>
          </p:cNvPr>
          <p:cNvSpPr>
            <a:spLocks noGrp="1"/>
          </p:cNvSpPr>
          <p:nvPr>
            <p:ph type="ftr" sz="quarter" idx="11"/>
          </p:nvPr>
        </p:nvSpPr>
        <p:spPr/>
        <p:txBody>
          <a:bodyPr/>
          <a:lstStyle/>
          <a:p>
            <a:r>
              <a:rPr lang="en-US"/>
              <a:t>Digital Media and Social Marketing (ROE081)</a:t>
            </a:r>
          </a:p>
        </p:txBody>
      </p:sp>
      <p:sp>
        <p:nvSpPr>
          <p:cNvPr id="5" name="Slide Number Placeholder 4">
            <a:extLst>
              <a:ext uri="{FF2B5EF4-FFF2-40B4-BE49-F238E27FC236}">
                <a16:creationId xmlns:a16="http://schemas.microsoft.com/office/drawing/2014/main" xmlns="" id="{EFB45358-4699-4048-94AD-59CD83D67CDE}"/>
              </a:ext>
            </a:extLst>
          </p:cNvPr>
          <p:cNvSpPr>
            <a:spLocks noGrp="1"/>
          </p:cNvSpPr>
          <p:nvPr>
            <p:ph type="sldNum" sz="quarter" idx="12"/>
          </p:nvPr>
        </p:nvSpPr>
        <p:spPr/>
        <p:txBody>
          <a:bodyPr/>
          <a:lstStyle/>
          <a:p>
            <a:fld id="{1451FBAD-8127-43F1-AC25-24F5575B5A54}" type="slidenum">
              <a:rPr lang="en-US" smtClean="0"/>
              <a:pPr/>
              <a:t>89</a:t>
            </a:fld>
            <a:endParaRPr lang="en-US"/>
          </a:p>
        </p:txBody>
      </p:sp>
    </p:spTree>
    <p:extLst>
      <p:ext uri="{BB962C8B-B14F-4D97-AF65-F5344CB8AC3E}">
        <p14:creationId xmlns:p14="http://schemas.microsoft.com/office/powerpoint/2010/main" xmlns="" val="388513335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2"/>
          <p:cNvPicPr>
            <a:picLocks noChangeAspect="1" noChangeArrowheads="1"/>
          </p:cNvPicPr>
          <p:nvPr/>
        </p:nvPicPr>
        <p:blipFill>
          <a:blip r:embed="rId2"/>
          <a:srcRect l="15875" t="21111" r="34500" b="31333"/>
          <a:stretch>
            <a:fillRect/>
          </a:stretch>
        </p:blipFill>
        <p:spPr bwMode="auto">
          <a:xfrm>
            <a:off x="213360" y="243840"/>
            <a:ext cx="8488680" cy="457576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0" name="Picture 2"/>
          <p:cNvPicPr>
            <a:picLocks noChangeAspect="1" noChangeArrowheads="1"/>
          </p:cNvPicPr>
          <p:nvPr/>
        </p:nvPicPr>
        <p:blipFill>
          <a:blip r:embed="rId2"/>
          <a:srcRect l="11750" t="21778" r="34750" b="37111"/>
          <a:stretch>
            <a:fillRect/>
          </a:stretch>
        </p:blipFill>
        <p:spPr bwMode="auto">
          <a:xfrm>
            <a:off x="320039" y="365760"/>
            <a:ext cx="8673455" cy="374904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458</TotalTime>
  <Words>3700</Words>
  <Application>Microsoft Office PowerPoint</Application>
  <PresentationFormat>On-screen Show (16:9)</PresentationFormat>
  <Paragraphs>322</Paragraphs>
  <Slides>90</Slides>
  <Notes>4</Notes>
  <HiddenSlides>0</HiddenSlides>
  <MMClips>0</MMClips>
  <ScaleCrop>false</ScaleCrop>
  <HeadingPairs>
    <vt:vector size="4" baseType="variant">
      <vt:variant>
        <vt:lpstr>Theme</vt:lpstr>
      </vt:variant>
      <vt:variant>
        <vt:i4>1</vt:i4>
      </vt:variant>
      <vt:variant>
        <vt:lpstr>Slide Titles</vt:lpstr>
      </vt:variant>
      <vt:variant>
        <vt:i4>90</vt:i4>
      </vt:variant>
    </vt:vector>
  </HeadingPairs>
  <TitlesOfParts>
    <vt:vector size="91" baseType="lpstr">
      <vt:lpstr>Simple Light</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7D of Digital Marketing(Updated 2022) </vt:lpstr>
      <vt:lpstr>Slide 18</vt:lpstr>
      <vt:lpstr>Slide 19</vt:lpstr>
      <vt:lpstr>7D in Details </vt:lpstr>
      <vt:lpstr>Slide 21</vt:lpstr>
      <vt:lpstr>Slide 22</vt:lpstr>
      <vt:lpstr>MarTech</vt:lpstr>
      <vt:lpstr>Difference Between MarTech and AdTech  </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lpstr>Slide 49</vt:lpstr>
      <vt:lpstr>Slide 50</vt:lpstr>
      <vt:lpstr>Slide 51</vt:lpstr>
      <vt:lpstr>Slide 52</vt:lpstr>
      <vt:lpstr>Slide 53</vt:lpstr>
      <vt:lpstr>Slide 54</vt:lpstr>
      <vt:lpstr>Types of Digital Marketing</vt:lpstr>
      <vt:lpstr>Slide 56</vt:lpstr>
      <vt:lpstr>7 characteristics of modern consumer   </vt:lpstr>
      <vt:lpstr>Slide 58</vt:lpstr>
      <vt:lpstr>Digital Marketing Tools</vt:lpstr>
      <vt:lpstr>Types of Digital Marketing</vt:lpstr>
      <vt:lpstr>Search Engine Optimization (SEO) </vt:lpstr>
      <vt:lpstr>Slide 62</vt:lpstr>
      <vt:lpstr>Slide 63</vt:lpstr>
      <vt:lpstr>How does SEO work? </vt:lpstr>
      <vt:lpstr>Slide 65</vt:lpstr>
      <vt:lpstr>Slide 66</vt:lpstr>
      <vt:lpstr>2. Social Media Marketing (SMM) </vt:lpstr>
      <vt:lpstr>Current Market Scenario</vt:lpstr>
      <vt:lpstr>Facebook Statistics</vt:lpstr>
      <vt:lpstr>LinkedIn Statistics</vt:lpstr>
      <vt:lpstr>YouTube Statistics</vt:lpstr>
      <vt:lpstr>Slide 72</vt:lpstr>
      <vt:lpstr>Slide 73</vt:lpstr>
      <vt:lpstr>Slide 74</vt:lpstr>
      <vt:lpstr>Slide 75</vt:lpstr>
      <vt:lpstr>Slide 76</vt:lpstr>
      <vt:lpstr>Slide 77</vt:lpstr>
      <vt:lpstr>Slide 78</vt:lpstr>
      <vt:lpstr>Digital Marketing Techniques</vt:lpstr>
      <vt:lpstr>DIGITAL FUNNEL </vt:lpstr>
      <vt:lpstr>Some Success Stories</vt:lpstr>
      <vt:lpstr>Slide 82</vt:lpstr>
      <vt:lpstr>7 characteristics of modern consumer   </vt:lpstr>
      <vt:lpstr>Slide 84</vt:lpstr>
      <vt:lpstr>Understanding the consumers Journey </vt:lpstr>
      <vt:lpstr>Slide 86</vt:lpstr>
      <vt:lpstr>Slide 87</vt:lpstr>
      <vt:lpstr>Marketing Strategies For Digital World </vt:lpstr>
      <vt:lpstr>Slide 89</vt:lpstr>
      <vt:lpstr>Slide 90</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cp:lastModifiedBy>MONIKA-PC</cp:lastModifiedBy>
  <cp:revision>7</cp:revision>
  <dcterms:modified xsi:type="dcterms:W3CDTF">2023-03-01T05:32:39Z</dcterms:modified>
</cp:coreProperties>
</file>